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6" r:id="rId4"/>
    <p:sldMasterId id="2147483672" r:id="rId5"/>
  </p:sldMasterIdLst>
  <p:notesMasterIdLst>
    <p:notesMasterId r:id="rId19"/>
  </p:notesMasterIdLst>
  <p:handoutMasterIdLst>
    <p:handoutMasterId r:id="rId20"/>
  </p:handoutMasterIdLst>
  <p:sldIdLst>
    <p:sldId id="257" r:id="rId6"/>
    <p:sldId id="1215" r:id="rId7"/>
    <p:sldId id="312" r:id="rId8"/>
    <p:sldId id="1218" r:id="rId9"/>
    <p:sldId id="1249" r:id="rId10"/>
    <p:sldId id="1235" r:id="rId11"/>
    <p:sldId id="1232" r:id="rId12"/>
    <p:sldId id="781" r:id="rId13"/>
    <p:sldId id="1243" r:id="rId14"/>
    <p:sldId id="1248" r:id="rId15"/>
    <p:sldId id="1213" r:id="rId16"/>
    <p:sldId id="1234" r:id="rId17"/>
    <p:sldId id="1233" r:id="rId18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F0C"/>
    <a:srgbClr val="A32020"/>
    <a:srgbClr val="7A392C"/>
    <a:srgbClr val="D2270E"/>
    <a:srgbClr val="FF004B"/>
    <a:srgbClr val="FF8C91"/>
    <a:srgbClr val="FF0041"/>
    <a:srgbClr val="000000"/>
    <a:srgbClr val="0E2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37" autoAdjust="0"/>
    <p:restoredTop sz="94674"/>
  </p:normalViewPr>
  <p:slideViewPr>
    <p:cSldViewPr snapToGrid="0">
      <p:cViewPr varScale="1">
        <p:scale>
          <a:sx n="109" d="100"/>
          <a:sy n="109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BA5D5F-8E05-C44B-90EC-5E107D5CB62B}" type="doc">
      <dgm:prSet loTypeId="urn:microsoft.com/office/officeart/2008/layout/VerticalCurvedList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0FC98B2-B676-E645-8ACF-440C5632DFFF}">
      <dgm:prSet phldrT="[Текст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1600" dirty="0"/>
            <a:t>HR</a:t>
          </a:r>
          <a:r>
            <a:rPr lang="ru-RU" sz="1600" dirty="0"/>
            <a:t> аналитик</a:t>
          </a:r>
        </a:p>
      </dgm:t>
    </dgm:pt>
    <dgm:pt modelId="{7A3AE03C-B9FF-044B-981F-035C6BA06E42}" type="parTrans" cxnId="{C0ECFCE4-5298-AA43-AF4B-BC8900F38D53}">
      <dgm:prSet/>
      <dgm:spPr/>
      <dgm:t>
        <a:bodyPr/>
        <a:lstStyle/>
        <a:p>
          <a:endParaRPr lang="ru-RU"/>
        </a:p>
      </dgm:t>
    </dgm:pt>
    <dgm:pt modelId="{2932E10D-ACC6-0844-BFAC-98135430B785}" type="sibTrans" cxnId="{C0ECFCE4-5298-AA43-AF4B-BC8900F38D53}">
      <dgm:prSet/>
      <dgm:spPr/>
      <dgm:t>
        <a:bodyPr/>
        <a:lstStyle/>
        <a:p>
          <a:endParaRPr lang="ru-RU"/>
        </a:p>
      </dgm:t>
    </dgm:pt>
    <dgm:pt modelId="{F9DAC4C2-0902-C24B-B908-F8A9707F8C65}">
      <dgm:prSet phldrT="[Текст]" custT="1"/>
      <dgm:spPr>
        <a:ln>
          <a:solidFill>
            <a:srgbClr val="C00000"/>
          </a:solidFill>
        </a:ln>
      </dgm:spPr>
      <dgm:t>
        <a:bodyPr/>
        <a:lstStyle/>
        <a:p>
          <a:r>
            <a:rPr lang="ru-RU" sz="1600" dirty="0"/>
            <a:t>Младший </a:t>
          </a:r>
          <a:r>
            <a:rPr lang="en-US" sz="1600" dirty="0"/>
            <a:t>HRBP</a:t>
          </a:r>
          <a:endParaRPr lang="ru-RU" sz="1600" dirty="0"/>
        </a:p>
      </dgm:t>
    </dgm:pt>
    <dgm:pt modelId="{52984989-EBC8-344B-B8F1-597C1504EDB5}" type="parTrans" cxnId="{DDC91E46-0858-364B-BB26-3B0C752ED988}">
      <dgm:prSet/>
      <dgm:spPr/>
      <dgm:t>
        <a:bodyPr/>
        <a:lstStyle/>
        <a:p>
          <a:endParaRPr lang="ru-RU"/>
        </a:p>
      </dgm:t>
    </dgm:pt>
    <dgm:pt modelId="{43FBF6AC-6D67-0A4D-81AF-54485B5A564F}" type="sibTrans" cxnId="{DDC91E46-0858-364B-BB26-3B0C752ED988}">
      <dgm:prSet/>
      <dgm:spPr/>
      <dgm:t>
        <a:bodyPr/>
        <a:lstStyle/>
        <a:p>
          <a:endParaRPr lang="ru-RU"/>
        </a:p>
      </dgm:t>
    </dgm:pt>
    <dgm:pt modelId="{FED9D14C-CD6A-894E-89A3-86627E987DA7}">
      <dgm:prSet phldrT="[Текст]" custT="1"/>
      <dgm:spPr>
        <a:ln>
          <a:solidFill>
            <a:srgbClr val="C00000"/>
          </a:solidFill>
        </a:ln>
      </dgm:spPr>
      <dgm:t>
        <a:bodyPr/>
        <a:lstStyle/>
        <a:p>
          <a:r>
            <a:rPr lang="ru-RU" sz="1600" dirty="0"/>
            <a:t>Специалист по развитию и обучению</a:t>
          </a:r>
        </a:p>
      </dgm:t>
    </dgm:pt>
    <dgm:pt modelId="{AAD069E4-508A-384C-8690-B2FA8258CCBC}" type="parTrans" cxnId="{973D7D6F-0A2C-E546-A120-5C3BCE114A2C}">
      <dgm:prSet/>
      <dgm:spPr/>
      <dgm:t>
        <a:bodyPr/>
        <a:lstStyle/>
        <a:p>
          <a:endParaRPr lang="ru-RU"/>
        </a:p>
      </dgm:t>
    </dgm:pt>
    <dgm:pt modelId="{363D29EE-E5E7-F343-BF25-8BA047EA236E}" type="sibTrans" cxnId="{973D7D6F-0A2C-E546-A120-5C3BCE114A2C}">
      <dgm:prSet/>
      <dgm:spPr/>
      <dgm:t>
        <a:bodyPr/>
        <a:lstStyle/>
        <a:p>
          <a:endParaRPr lang="ru-RU"/>
        </a:p>
      </dgm:t>
    </dgm:pt>
    <dgm:pt modelId="{64B32BEE-BD3D-154A-81D9-A2B52817885D}">
      <dgm:prSet phldrT="[Текст]" custT="1"/>
      <dgm:spPr>
        <a:ln>
          <a:solidFill>
            <a:srgbClr val="C00000"/>
          </a:solidFill>
        </a:ln>
      </dgm:spPr>
      <dgm:t>
        <a:bodyPr/>
        <a:lstStyle/>
        <a:p>
          <a:r>
            <a:rPr lang="ru-RU" sz="1600" dirty="0"/>
            <a:t>Специалист по компенсациям и льготам</a:t>
          </a:r>
        </a:p>
      </dgm:t>
    </dgm:pt>
    <dgm:pt modelId="{1E97EB24-F9E9-6D46-A7EB-06D13FE90BCD}" type="parTrans" cxnId="{D0F7D855-4002-B141-9E56-C7D05E51D34E}">
      <dgm:prSet/>
      <dgm:spPr/>
      <dgm:t>
        <a:bodyPr/>
        <a:lstStyle/>
        <a:p>
          <a:endParaRPr lang="ru-RU"/>
        </a:p>
      </dgm:t>
    </dgm:pt>
    <dgm:pt modelId="{C6B8D91C-B265-364E-96D3-EE94D78B08BC}" type="sibTrans" cxnId="{D0F7D855-4002-B141-9E56-C7D05E51D34E}">
      <dgm:prSet/>
      <dgm:spPr/>
      <dgm:t>
        <a:bodyPr/>
        <a:lstStyle/>
        <a:p>
          <a:endParaRPr lang="ru-RU"/>
        </a:p>
      </dgm:t>
    </dgm:pt>
    <dgm:pt modelId="{639EEF8A-9806-8443-814B-7043FD2A1432}">
      <dgm:prSet phldrT="[Текст]" custT="1"/>
      <dgm:spPr>
        <a:ln>
          <a:solidFill>
            <a:srgbClr val="C00000"/>
          </a:solidFill>
        </a:ln>
      </dgm:spPr>
      <dgm:t>
        <a:bodyPr/>
        <a:lstStyle/>
        <a:p>
          <a:r>
            <a:rPr lang="ru-RU" sz="1600" dirty="0"/>
            <a:t>Специалист по внутренним коммуникациям</a:t>
          </a:r>
        </a:p>
      </dgm:t>
    </dgm:pt>
    <dgm:pt modelId="{F302F23B-7B11-FE4C-A58D-542BF76867F5}" type="parTrans" cxnId="{43F1C31C-73EA-C14E-99FC-6F5D678405C8}">
      <dgm:prSet/>
      <dgm:spPr/>
      <dgm:t>
        <a:bodyPr/>
        <a:lstStyle/>
        <a:p>
          <a:endParaRPr lang="ru-RU"/>
        </a:p>
      </dgm:t>
    </dgm:pt>
    <dgm:pt modelId="{241F22D5-9468-B449-B044-5A64A7DE03FC}" type="sibTrans" cxnId="{43F1C31C-73EA-C14E-99FC-6F5D678405C8}">
      <dgm:prSet/>
      <dgm:spPr/>
      <dgm:t>
        <a:bodyPr/>
        <a:lstStyle/>
        <a:p>
          <a:endParaRPr lang="ru-RU"/>
        </a:p>
      </dgm:t>
    </dgm:pt>
    <dgm:pt modelId="{06D0B946-4F67-B94A-9315-1A6A028CA814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ru-RU" sz="1600" dirty="0"/>
            <a:t>Специалист по организационному дизайну</a:t>
          </a:r>
        </a:p>
      </dgm:t>
    </dgm:pt>
    <dgm:pt modelId="{EB7976FC-9E59-2449-967D-1CCF2056108D}" type="parTrans" cxnId="{99D016E7-3A7E-3548-AB41-308EE8F72553}">
      <dgm:prSet/>
      <dgm:spPr/>
      <dgm:t>
        <a:bodyPr/>
        <a:lstStyle/>
        <a:p>
          <a:endParaRPr lang="ru-RU"/>
        </a:p>
      </dgm:t>
    </dgm:pt>
    <dgm:pt modelId="{56CF6691-3FE3-F143-8A50-4EE3DFC2ADC4}" type="sibTrans" cxnId="{99D016E7-3A7E-3548-AB41-308EE8F72553}">
      <dgm:prSet/>
      <dgm:spPr/>
      <dgm:t>
        <a:bodyPr/>
        <a:lstStyle/>
        <a:p>
          <a:endParaRPr lang="ru-RU"/>
        </a:p>
      </dgm:t>
    </dgm:pt>
    <dgm:pt modelId="{8B2A8259-9DE5-0F43-8C4A-1B7C02F4095A}" type="pres">
      <dgm:prSet presAssocID="{FDBA5D5F-8E05-C44B-90EC-5E107D5CB62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8914A91-899A-3A4E-9E81-EC1C7354F66D}" type="pres">
      <dgm:prSet presAssocID="{FDBA5D5F-8E05-C44B-90EC-5E107D5CB62B}" presName="Name1" presStyleCnt="0"/>
      <dgm:spPr/>
    </dgm:pt>
    <dgm:pt modelId="{21FAF292-D02A-C74E-923B-B6D74E32196C}" type="pres">
      <dgm:prSet presAssocID="{FDBA5D5F-8E05-C44B-90EC-5E107D5CB62B}" presName="cycle" presStyleCnt="0"/>
      <dgm:spPr/>
    </dgm:pt>
    <dgm:pt modelId="{565C8745-7189-484E-9CC0-A3CD506700F5}" type="pres">
      <dgm:prSet presAssocID="{FDBA5D5F-8E05-C44B-90EC-5E107D5CB62B}" presName="srcNode" presStyleLbl="node1" presStyleIdx="0" presStyleCnt="6"/>
      <dgm:spPr/>
    </dgm:pt>
    <dgm:pt modelId="{C67CAD9D-EC52-2649-8AD4-26C4C8D362E4}" type="pres">
      <dgm:prSet presAssocID="{FDBA5D5F-8E05-C44B-90EC-5E107D5CB62B}" presName="conn" presStyleLbl="parChTrans1D2" presStyleIdx="0" presStyleCnt="1"/>
      <dgm:spPr/>
      <dgm:t>
        <a:bodyPr/>
        <a:lstStyle/>
        <a:p>
          <a:endParaRPr lang="ru-RU"/>
        </a:p>
      </dgm:t>
    </dgm:pt>
    <dgm:pt modelId="{49E32AB6-A055-A44E-9D75-42F588D5054F}" type="pres">
      <dgm:prSet presAssocID="{FDBA5D5F-8E05-C44B-90EC-5E107D5CB62B}" presName="extraNode" presStyleLbl="node1" presStyleIdx="0" presStyleCnt="6"/>
      <dgm:spPr/>
    </dgm:pt>
    <dgm:pt modelId="{F541E722-C1B8-DF40-849C-0996B955F684}" type="pres">
      <dgm:prSet presAssocID="{FDBA5D5F-8E05-C44B-90EC-5E107D5CB62B}" presName="dstNode" presStyleLbl="node1" presStyleIdx="0" presStyleCnt="6"/>
      <dgm:spPr/>
    </dgm:pt>
    <dgm:pt modelId="{BC408C87-70D7-294D-9B2F-6C357967E88C}" type="pres">
      <dgm:prSet presAssocID="{F9DAC4C2-0902-C24B-B908-F8A9707F8C65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B3080-17CD-E347-BC01-A97ED35EBE1C}" type="pres">
      <dgm:prSet presAssocID="{F9DAC4C2-0902-C24B-B908-F8A9707F8C65}" presName="accent_1" presStyleCnt="0"/>
      <dgm:spPr/>
    </dgm:pt>
    <dgm:pt modelId="{A2511864-8E6E-2D42-8EE1-C1BFA2A58668}" type="pres">
      <dgm:prSet presAssocID="{F9DAC4C2-0902-C24B-B908-F8A9707F8C65}" presName="accentRepeatNode" presStyleLbl="solidFgAcc1" presStyleIdx="0" presStyleCnt="6"/>
      <dgm:spPr>
        <a:ln>
          <a:solidFill>
            <a:srgbClr val="C00000"/>
          </a:solidFill>
        </a:ln>
      </dgm:spPr>
    </dgm:pt>
    <dgm:pt modelId="{228EFBC1-F117-6A41-97FF-6B76A03BA4C6}" type="pres">
      <dgm:prSet presAssocID="{06D0B946-4F67-B94A-9315-1A6A028CA814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04D4C-50B8-E04F-9851-CE6681EE43E8}" type="pres">
      <dgm:prSet presAssocID="{06D0B946-4F67-B94A-9315-1A6A028CA814}" presName="accent_2" presStyleCnt="0"/>
      <dgm:spPr/>
    </dgm:pt>
    <dgm:pt modelId="{003942C7-5DD0-4644-9A83-F5161F3E662C}" type="pres">
      <dgm:prSet presAssocID="{06D0B946-4F67-B94A-9315-1A6A028CA814}" presName="accentRepeatNode" presStyleLbl="solidFgAcc1" presStyleIdx="1" presStyleCnt="6"/>
      <dgm:spPr>
        <a:ln>
          <a:solidFill>
            <a:srgbClr val="C00000"/>
          </a:solidFill>
        </a:ln>
      </dgm:spPr>
    </dgm:pt>
    <dgm:pt modelId="{C5708E4A-F92F-7142-A3B9-F25DABB1954C}" type="pres">
      <dgm:prSet presAssocID="{64B32BEE-BD3D-154A-81D9-A2B52817885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2CE3E-8694-4643-99EA-98D9E73D415D}" type="pres">
      <dgm:prSet presAssocID="{64B32BEE-BD3D-154A-81D9-A2B52817885D}" presName="accent_3" presStyleCnt="0"/>
      <dgm:spPr/>
    </dgm:pt>
    <dgm:pt modelId="{CB64DC16-CBB4-3C44-B299-598A9CD2FECD}" type="pres">
      <dgm:prSet presAssocID="{64B32BEE-BD3D-154A-81D9-A2B52817885D}" presName="accentRepeatNode" presStyleLbl="solidFgAcc1" presStyleIdx="2" presStyleCnt="6"/>
      <dgm:spPr>
        <a:ln>
          <a:solidFill>
            <a:srgbClr val="C00000"/>
          </a:solidFill>
        </a:ln>
      </dgm:spPr>
    </dgm:pt>
    <dgm:pt modelId="{952916AD-C95A-E34C-8CA2-902AA32D4A3B}" type="pres">
      <dgm:prSet presAssocID="{FED9D14C-CD6A-894E-89A3-86627E987DA7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44D8F-EA3B-174B-B32E-EFF9E3ECAB4E}" type="pres">
      <dgm:prSet presAssocID="{FED9D14C-CD6A-894E-89A3-86627E987DA7}" presName="accent_4" presStyleCnt="0"/>
      <dgm:spPr/>
    </dgm:pt>
    <dgm:pt modelId="{D4B6F9E9-326C-F34F-8614-1A21C12FD3FA}" type="pres">
      <dgm:prSet presAssocID="{FED9D14C-CD6A-894E-89A3-86627E987DA7}" presName="accentRepeatNode" presStyleLbl="solidFgAcc1" presStyleIdx="3" presStyleCnt="6"/>
      <dgm:spPr>
        <a:ln>
          <a:solidFill>
            <a:srgbClr val="C00000"/>
          </a:solidFill>
        </a:ln>
      </dgm:spPr>
    </dgm:pt>
    <dgm:pt modelId="{F2512669-732E-1C4D-9FE4-D34ECC1189F9}" type="pres">
      <dgm:prSet presAssocID="{639EEF8A-9806-8443-814B-7043FD2A1432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8734B-16E8-8046-82AE-71707C0FAC72}" type="pres">
      <dgm:prSet presAssocID="{639EEF8A-9806-8443-814B-7043FD2A1432}" presName="accent_5" presStyleCnt="0"/>
      <dgm:spPr/>
    </dgm:pt>
    <dgm:pt modelId="{F1E38AD6-17B2-A547-9095-092629DF964A}" type="pres">
      <dgm:prSet presAssocID="{639EEF8A-9806-8443-814B-7043FD2A1432}" presName="accentRepeatNode" presStyleLbl="solidFgAcc1" presStyleIdx="4" presStyleCnt="6"/>
      <dgm:spPr>
        <a:ln>
          <a:solidFill>
            <a:srgbClr val="C00000"/>
          </a:solidFill>
        </a:ln>
      </dgm:spPr>
    </dgm:pt>
    <dgm:pt modelId="{CC58E97A-8A6E-F844-A312-BE66C4DF7D9E}" type="pres">
      <dgm:prSet presAssocID="{B0FC98B2-B676-E645-8ACF-440C5632DFFF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EB31C-20A0-2644-9783-DFE19D2661B6}" type="pres">
      <dgm:prSet presAssocID="{B0FC98B2-B676-E645-8ACF-440C5632DFFF}" presName="accent_6" presStyleCnt="0"/>
      <dgm:spPr/>
    </dgm:pt>
    <dgm:pt modelId="{8B135E91-99DD-E44A-88E4-383CAD36DF9C}" type="pres">
      <dgm:prSet presAssocID="{B0FC98B2-B676-E645-8ACF-440C5632DFFF}" presName="accentRepeatNode" presStyleLbl="solidFgAcc1" presStyleIdx="5" presStyleCnt="6"/>
      <dgm:spPr>
        <a:ln>
          <a:solidFill>
            <a:srgbClr val="C00000"/>
          </a:solidFill>
        </a:ln>
      </dgm:spPr>
    </dgm:pt>
  </dgm:ptLst>
  <dgm:cxnLst>
    <dgm:cxn modelId="{2B59AAC7-3E62-4C4C-B890-D5684338D00A}" type="presOf" srcId="{B0FC98B2-B676-E645-8ACF-440C5632DFFF}" destId="{CC58E97A-8A6E-F844-A312-BE66C4DF7D9E}" srcOrd="0" destOrd="0" presId="urn:microsoft.com/office/officeart/2008/layout/VerticalCurvedList"/>
    <dgm:cxn modelId="{E824360F-4068-0744-9D20-0C01CC640D67}" type="presOf" srcId="{43FBF6AC-6D67-0A4D-81AF-54485B5A564F}" destId="{C67CAD9D-EC52-2649-8AD4-26C4C8D362E4}" srcOrd="0" destOrd="0" presId="urn:microsoft.com/office/officeart/2008/layout/VerticalCurvedList"/>
    <dgm:cxn modelId="{2BD7E981-C1C5-AA45-A826-60E05CF5CEC1}" type="presOf" srcId="{639EEF8A-9806-8443-814B-7043FD2A1432}" destId="{F2512669-732E-1C4D-9FE4-D34ECC1189F9}" srcOrd="0" destOrd="0" presId="urn:microsoft.com/office/officeart/2008/layout/VerticalCurvedList"/>
    <dgm:cxn modelId="{5C458D94-C110-7C49-A882-D57791B3BE05}" type="presOf" srcId="{FDBA5D5F-8E05-C44B-90EC-5E107D5CB62B}" destId="{8B2A8259-9DE5-0F43-8C4A-1B7C02F4095A}" srcOrd="0" destOrd="0" presId="urn:microsoft.com/office/officeart/2008/layout/VerticalCurvedList"/>
    <dgm:cxn modelId="{D0F7D855-4002-B141-9E56-C7D05E51D34E}" srcId="{FDBA5D5F-8E05-C44B-90EC-5E107D5CB62B}" destId="{64B32BEE-BD3D-154A-81D9-A2B52817885D}" srcOrd="2" destOrd="0" parTransId="{1E97EB24-F9E9-6D46-A7EB-06D13FE90BCD}" sibTransId="{C6B8D91C-B265-364E-96D3-EE94D78B08BC}"/>
    <dgm:cxn modelId="{3802CB27-090A-A544-9B66-469A569783A4}" type="presOf" srcId="{F9DAC4C2-0902-C24B-B908-F8A9707F8C65}" destId="{BC408C87-70D7-294D-9B2F-6C357967E88C}" srcOrd="0" destOrd="0" presId="urn:microsoft.com/office/officeart/2008/layout/VerticalCurvedList"/>
    <dgm:cxn modelId="{99D016E7-3A7E-3548-AB41-308EE8F72553}" srcId="{FDBA5D5F-8E05-C44B-90EC-5E107D5CB62B}" destId="{06D0B946-4F67-B94A-9315-1A6A028CA814}" srcOrd="1" destOrd="0" parTransId="{EB7976FC-9E59-2449-967D-1CCF2056108D}" sibTransId="{56CF6691-3FE3-F143-8A50-4EE3DFC2ADC4}"/>
    <dgm:cxn modelId="{973D7D6F-0A2C-E546-A120-5C3BCE114A2C}" srcId="{FDBA5D5F-8E05-C44B-90EC-5E107D5CB62B}" destId="{FED9D14C-CD6A-894E-89A3-86627E987DA7}" srcOrd="3" destOrd="0" parTransId="{AAD069E4-508A-384C-8690-B2FA8258CCBC}" sibTransId="{363D29EE-E5E7-F343-BF25-8BA047EA236E}"/>
    <dgm:cxn modelId="{5046246A-F601-9C4C-910B-D6FF04DCF7DA}" type="presOf" srcId="{06D0B946-4F67-B94A-9315-1A6A028CA814}" destId="{228EFBC1-F117-6A41-97FF-6B76A03BA4C6}" srcOrd="0" destOrd="0" presId="urn:microsoft.com/office/officeart/2008/layout/VerticalCurvedList"/>
    <dgm:cxn modelId="{43F1C31C-73EA-C14E-99FC-6F5D678405C8}" srcId="{FDBA5D5F-8E05-C44B-90EC-5E107D5CB62B}" destId="{639EEF8A-9806-8443-814B-7043FD2A1432}" srcOrd="4" destOrd="0" parTransId="{F302F23B-7B11-FE4C-A58D-542BF76867F5}" sibTransId="{241F22D5-9468-B449-B044-5A64A7DE03FC}"/>
    <dgm:cxn modelId="{7C772639-0941-464B-8C3C-EAFA68E828B6}" type="presOf" srcId="{64B32BEE-BD3D-154A-81D9-A2B52817885D}" destId="{C5708E4A-F92F-7142-A3B9-F25DABB1954C}" srcOrd="0" destOrd="0" presId="urn:microsoft.com/office/officeart/2008/layout/VerticalCurvedList"/>
    <dgm:cxn modelId="{C0ECFCE4-5298-AA43-AF4B-BC8900F38D53}" srcId="{FDBA5D5F-8E05-C44B-90EC-5E107D5CB62B}" destId="{B0FC98B2-B676-E645-8ACF-440C5632DFFF}" srcOrd="5" destOrd="0" parTransId="{7A3AE03C-B9FF-044B-981F-035C6BA06E42}" sibTransId="{2932E10D-ACC6-0844-BFAC-98135430B785}"/>
    <dgm:cxn modelId="{DDC91E46-0858-364B-BB26-3B0C752ED988}" srcId="{FDBA5D5F-8E05-C44B-90EC-5E107D5CB62B}" destId="{F9DAC4C2-0902-C24B-B908-F8A9707F8C65}" srcOrd="0" destOrd="0" parTransId="{52984989-EBC8-344B-B8F1-597C1504EDB5}" sibTransId="{43FBF6AC-6D67-0A4D-81AF-54485B5A564F}"/>
    <dgm:cxn modelId="{2BC5B27A-F998-034B-A996-D7318FC3CC7B}" type="presOf" srcId="{FED9D14C-CD6A-894E-89A3-86627E987DA7}" destId="{952916AD-C95A-E34C-8CA2-902AA32D4A3B}" srcOrd="0" destOrd="0" presId="urn:microsoft.com/office/officeart/2008/layout/VerticalCurvedList"/>
    <dgm:cxn modelId="{2602A05B-219D-F54F-9BBA-BA30D3B16E23}" type="presParOf" srcId="{8B2A8259-9DE5-0F43-8C4A-1B7C02F4095A}" destId="{18914A91-899A-3A4E-9E81-EC1C7354F66D}" srcOrd="0" destOrd="0" presId="urn:microsoft.com/office/officeart/2008/layout/VerticalCurvedList"/>
    <dgm:cxn modelId="{1C6672FF-CFB8-574E-BED7-4A3FC6419B18}" type="presParOf" srcId="{18914A91-899A-3A4E-9E81-EC1C7354F66D}" destId="{21FAF292-D02A-C74E-923B-B6D74E32196C}" srcOrd="0" destOrd="0" presId="urn:microsoft.com/office/officeart/2008/layout/VerticalCurvedList"/>
    <dgm:cxn modelId="{AAB80457-FBD0-854B-91EF-13D56BAF64BA}" type="presParOf" srcId="{21FAF292-D02A-C74E-923B-B6D74E32196C}" destId="{565C8745-7189-484E-9CC0-A3CD506700F5}" srcOrd="0" destOrd="0" presId="urn:microsoft.com/office/officeart/2008/layout/VerticalCurvedList"/>
    <dgm:cxn modelId="{5D0CC42C-483B-E247-886C-FD8C444C46B7}" type="presParOf" srcId="{21FAF292-D02A-C74E-923B-B6D74E32196C}" destId="{C67CAD9D-EC52-2649-8AD4-26C4C8D362E4}" srcOrd="1" destOrd="0" presId="urn:microsoft.com/office/officeart/2008/layout/VerticalCurvedList"/>
    <dgm:cxn modelId="{DABAD8A7-0679-C74A-B492-ADC62CE6894A}" type="presParOf" srcId="{21FAF292-D02A-C74E-923B-B6D74E32196C}" destId="{49E32AB6-A055-A44E-9D75-42F588D5054F}" srcOrd="2" destOrd="0" presId="urn:microsoft.com/office/officeart/2008/layout/VerticalCurvedList"/>
    <dgm:cxn modelId="{20F1CD1C-9D2A-4045-BAD0-5B466907F90B}" type="presParOf" srcId="{21FAF292-D02A-C74E-923B-B6D74E32196C}" destId="{F541E722-C1B8-DF40-849C-0996B955F684}" srcOrd="3" destOrd="0" presId="urn:microsoft.com/office/officeart/2008/layout/VerticalCurvedList"/>
    <dgm:cxn modelId="{4B36D944-912C-DC44-84C4-621CBD172EA1}" type="presParOf" srcId="{18914A91-899A-3A4E-9E81-EC1C7354F66D}" destId="{BC408C87-70D7-294D-9B2F-6C357967E88C}" srcOrd="1" destOrd="0" presId="urn:microsoft.com/office/officeart/2008/layout/VerticalCurvedList"/>
    <dgm:cxn modelId="{58942E4C-7C64-344D-A8F4-6F216C191E45}" type="presParOf" srcId="{18914A91-899A-3A4E-9E81-EC1C7354F66D}" destId="{302B3080-17CD-E347-BC01-A97ED35EBE1C}" srcOrd="2" destOrd="0" presId="urn:microsoft.com/office/officeart/2008/layout/VerticalCurvedList"/>
    <dgm:cxn modelId="{8C89FBE5-8639-3746-82B9-E723DE5C915B}" type="presParOf" srcId="{302B3080-17CD-E347-BC01-A97ED35EBE1C}" destId="{A2511864-8E6E-2D42-8EE1-C1BFA2A58668}" srcOrd="0" destOrd="0" presId="urn:microsoft.com/office/officeart/2008/layout/VerticalCurvedList"/>
    <dgm:cxn modelId="{3DD46D96-36C9-9346-AEAD-1AE5EF9A0BFE}" type="presParOf" srcId="{18914A91-899A-3A4E-9E81-EC1C7354F66D}" destId="{228EFBC1-F117-6A41-97FF-6B76A03BA4C6}" srcOrd="3" destOrd="0" presId="urn:microsoft.com/office/officeart/2008/layout/VerticalCurvedList"/>
    <dgm:cxn modelId="{653A0182-D440-AE42-A314-015731F922A1}" type="presParOf" srcId="{18914A91-899A-3A4E-9E81-EC1C7354F66D}" destId="{D0704D4C-50B8-E04F-9851-CE6681EE43E8}" srcOrd="4" destOrd="0" presId="urn:microsoft.com/office/officeart/2008/layout/VerticalCurvedList"/>
    <dgm:cxn modelId="{F73B8AEA-2B16-414E-B3EB-CBB5F072CA6B}" type="presParOf" srcId="{D0704D4C-50B8-E04F-9851-CE6681EE43E8}" destId="{003942C7-5DD0-4644-9A83-F5161F3E662C}" srcOrd="0" destOrd="0" presId="urn:microsoft.com/office/officeart/2008/layout/VerticalCurvedList"/>
    <dgm:cxn modelId="{FCCC4F68-4E11-1249-9033-65C9BAB71173}" type="presParOf" srcId="{18914A91-899A-3A4E-9E81-EC1C7354F66D}" destId="{C5708E4A-F92F-7142-A3B9-F25DABB1954C}" srcOrd="5" destOrd="0" presId="urn:microsoft.com/office/officeart/2008/layout/VerticalCurvedList"/>
    <dgm:cxn modelId="{F85C6A41-293A-EE40-A6BC-8CE648927FE9}" type="presParOf" srcId="{18914A91-899A-3A4E-9E81-EC1C7354F66D}" destId="{4472CE3E-8694-4643-99EA-98D9E73D415D}" srcOrd="6" destOrd="0" presId="urn:microsoft.com/office/officeart/2008/layout/VerticalCurvedList"/>
    <dgm:cxn modelId="{0BA148EE-1AD6-464F-A96A-D003F48FF47A}" type="presParOf" srcId="{4472CE3E-8694-4643-99EA-98D9E73D415D}" destId="{CB64DC16-CBB4-3C44-B299-598A9CD2FECD}" srcOrd="0" destOrd="0" presId="urn:microsoft.com/office/officeart/2008/layout/VerticalCurvedList"/>
    <dgm:cxn modelId="{E4E706EA-726F-6C41-8192-CD04553950D0}" type="presParOf" srcId="{18914A91-899A-3A4E-9E81-EC1C7354F66D}" destId="{952916AD-C95A-E34C-8CA2-902AA32D4A3B}" srcOrd="7" destOrd="0" presId="urn:microsoft.com/office/officeart/2008/layout/VerticalCurvedList"/>
    <dgm:cxn modelId="{0BE07C0C-6736-A446-964D-7AD767D89018}" type="presParOf" srcId="{18914A91-899A-3A4E-9E81-EC1C7354F66D}" destId="{B9D44D8F-EA3B-174B-B32E-EFF9E3ECAB4E}" srcOrd="8" destOrd="0" presId="urn:microsoft.com/office/officeart/2008/layout/VerticalCurvedList"/>
    <dgm:cxn modelId="{F81A4149-6C55-3541-B05E-FFDB438ABA1A}" type="presParOf" srcId="{B9D44D8F-EA3B-174B-B32E-EFF9E3ECAB4E}" destId="{D4B6F9E9-326C-F34F-8614-1A21C12FD3FA}" srcOrd="0" destOrd="0" presId="urn:microsoft.com/office/officeart/2008/layout/VerticalCurvedList"/>
    <dgm:cxn modelId="{0E38ABA1-0B24-DC47-9E44-DD681EA0FE62}" type="presParOf" srcId="{18914A91-899A-3A4E-9E81-EC1C7354F66D}" destId="{F2512669-732E-1C4D-9FE4-D34ECC1189F9}" srcOrd="9" destOrd="0" presId="urn:microsoft.com/office/officeart/2008/layout/VerticalCurvedList"/>
    <dgm:cxn modelId="{0907F408-5640-CA45-B5FA-3046B18EBB56}" type="presParOf" srcId="{18914A91-899A-3A4E-9E81-EC1C7354F66D}" destId="{8D58734B-16E8-8046-82AE-71707C0FAC72}" srcOrd="10" destOrd="0" presId="urn:microsoft.com/office/officeart/2008/layout/VerticalCurvedList"/>
    <dgm:cxn modelId="{1DA40AB0-B72A-FA46-B51B-E3C1743A1BAF}" type="presParOf" srcId="{8D58734B-16E8-8046-82AE-71707C0FAC72}" destId="{F1E38AD6-17B2-A547-9095-092629DF964A}" srcOrd="0" destOrd="0" presId="urn:microsoft.com/office/officeart/2008/layout/VerticalCurvedList"/>
    <dgm:cxn modelId="{13352471-9937-934B-AEFD-3E466DE81C07}" type="presParOf" srcId="{18914A91-899A-3A4E-9E81-EC1C7354F66D}" destId="{CC58E97A-8A6E-F844-A312-BE66C4DF7D9E}" srcOrd="11" destOrd="0" presId="urn:microsoft.com/office/officeart/2008/layout/VerticalCurvedList"/>
    <dgm:cxn modelId="{6948F77E-B53F-6548-B07A-55257092DE60}" type="presParOf" srcId="{18914A91-899A-3A4E-9E81-EC1C7354F66D}" destId="{4E5EB31C-20A0-2644-9783-DFE19D2661B6}" srcOrd="12" destOrd="0" presId="urn:microsoft.com/office/officeart/2008/layout/VerticalCurvedList"/>
    <dgm:cxn modelId="{5DB982CE-A4D2-7C4B-B60C-D69A920696F2}" type="presParOf" srcId="{4E5EB31C-20A0-2644-9783-DFE19D2661B6}" destId="{8B135E91-99DD-E44A-88E4-383CAD36DF9C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6B40A0-BD7F-0F4A-83E9-24AFBA996CAF}" type="doc">
      <dgm:prSet loTypeId="urn:microsoft.com/office/officeart/2005/8/layout/cycle6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952D0B0-29A7-2449-85B3-A25F2D4ED141}">
      <dgm:prSet phldrT="[Текст]"/>
      <dgm:spPr/>
      <dgm:t>
        <a:bodyPr/>
        <a:lstStyle/>
        <a:p>
          <a:r>
            <a:rPr lang="ru-RU" b="1" dirty="0"/>
            <a:t>Развитое критическое мышление</a:t>
          </a:r>
        </a:p>
      </dgm:t>
    </dgm:pt>
    <dgm:pt modelId="{DCE84394-C3FA-4A42-9134-69EE671201A6}" type="parTrans" cxnId="{C01E3B81-4F28-5942-99E7-E698BAD44EC9}">
      <dgm:prSet/>
      <dgm:spPr/>
      <dgm:t>
        <a:bodyPr/>
        <a:lstStyle/>
        <a:p>
          <a:endParaRPr lang="ru-RU" b="1"/>
        </a:p>
      </dgm:t>
    </dgm:pt>
    <dgm:pt modelId="{8A8F4D80-B1BE-B640-9E23-10EA2A1C82E3}" type="sibTrans" cxnId="{C01E3B81-4F28-5942-99E7-E698BAD44EC9}">
      <dgm:prSet/>
      <dgm:spPr/>
      <dgm:t>
        <a:bodyPr/>
        <a:lstStyle/>
        <a:p>
          <a:endParaRPr lang="ru-RU" b="1"/>
        </a:p>
      </dgm:t>
    </dgm:pt>
    <dgm:pt modelId="{6ACC52A2-E9E4-F242-BF34-4464615B135E}">
      <dgm:prSet phldrT="[Текст]"/>
      <dgm:spPr/>
      <dgm:t>
        <a:bodyPr/>
        <a:lstStyle/>
        <a:p>
          <a:r>
            <a:rPr lang="ru-RU" b="1" dirty="0"/>
            <a:t>Лидерство в изменениях</a:t>
          </a:r>
        </a:p>
      </dgm:t>
    </dgm:pt>
    <dgm:pt modelId="{67DA92E5-4468-414B-9251-E09E21BC16B9}" type="parTrans" cxnId="{FF29268D-76CE-1D4D-95AA-A27BC3977A2B}">
      <dgm:prSet/>
      <dgm:spPr/>
      <dgm:t>
        <a:bodyPr/>
        <a:lstStyle/>
        <a:p>
          <a:endParaRPr lang="ru-RU" b="1"/>
        </a:p>
      </dgm:t>
    </dgm:pt>
    <dgm:pt modelId="{D3FE7BDE-710B-5142-B9E0-7BDEF3CADA6E}" type="sibTrans" cxnId="{FF29268D-76CE-1D4D-95AA-A27BC3977A2B}">
      <dgm:prSet/>
      <dgm:spPr/>
      <dgm:t>
        <a:bodyPr/>
        <a:lstStyle/>
        <a:p>
          <a:endParaRPr lang="ru-RU" b="1"/>
        </a:p>
      </dgm:t>
    </dgm:pt>
    <dgm:pt modelId="{21F24709-877A-C04F-9EF1-3A7696195867}">
      <dgm:prSet phldrT="[Текст]"/>
      <dgm:spPr/>
      <dgm:t>
        <a:bodyPr/>
        <a:lstStyle/>
        <a:p>
          <a:r>
            <a:rPr lang="ru-RU" b="1" dirty="0"/>
            <a:t>Развитый социальный интеллект</a:t>
          </a:r>
        </a:p>
      </dgm:t>
    </dgm:pt>
    <dgm:pt modelId="{C986E2B4-AAA5-F443-93F3-9F2923950737}" type="parTrans" cxnId="{B08C12B0-8B76-6947-AABA-625E737E858B}">
      <dgm:prSet/>
      <dgm:spPr/>
      <dgm:t>
        <a:bodyPr/>
        <a:lstStyle/>
        <a:p>
          <a:endParaRPr lang="ru-RU" b="1"/>
        </a:p>
      </dgm:t>
    </dgm:pt>
    <dgm:pt modelId="{7C1962FF-BE93-C04B-86D0-E81999AD4919}" type="sibTrans" cxnId="{B08C12B0-8B76-6947-AABA-625E737E858B}">
      <dgm:prSet/>
      <dgm:spPr/>
      <dgm:t>
        <a:bodyPr/>
        <a:lstStyle/>
        <a:p>
          <a:endParaRPr lang="ru-RU" b="1"/>
        </a:p>
      </dgm:t>
    </dgm:pt>
    <dgm:pt modelId="{D75119FD-B270-1044-9A80-AA757B3A9238}">
      <dgm:prSet phldrT="[Текст]"/>
      <dgm:spPr/>
      <dgm:t>
        <a:bodyPr/>
        <a:lstStyle/>
        <a:p>
          <a:r>
            <a:rPr lang="ru-RU" b="1" dirty="0"/>
            <a:t>Зрелая и конструктивная мотивация</a:t>
          </a:r>
        </a:p>
      </dgm:t>
    </dgm:pt>
    <dgm:pt modelId="{0B52D01B-4904-FF46-B3B1-65003E65118C}" type="parTrans" cxnId="{7608AD2B-66C6-5643-ACEF-820260712C07}">
      <dgm:prSet/>
      <dgm:spPr/>
      <dgm:t>
        <a:bodyPr/>
        <a:lstStyle/>
        <a:p>
          <a:endParaRPr lang="ru-RU" b="1"/>
        </a:p>
      </dgm:t>
    </dgm:pt>
    <dgm:pt modelId="{F3602C58-D956-074A-832D-4C4F8654E99F}" type="sibTrans" cxnId="{7608AD2B-66C6-5643-ACEF-820260712C07}">
      <dgm:prSet/>
      <dgm:spPr/>
      <dgm:t>
        <a:bodyPr/>
        <a:lstStyle/>
        <a:p>
          <a:endParaRPr lang="ru-RU" b="1"/>
        </a:p>
      </dgm:t>
    </dgm:pt>
    <dgm:pt modelId="{E1F87CD0-DA9E-2646-8D38-55B2C7E1913D}">
      <dgm:prSet phldrT="[Текст]"/>
      <dgm:spPr/>
      <dgm:t>
        <a:bodyPr/>
        <a:lstStyle/>
        <a:p>
          <a:r>
            <a:rPr lang="ru-RU" b="1" dirty="0"/>
            <a:t>Мотивация и энергия</a:t>
          </a:r>
        </a:p>
      </dgm:t>
    </dgm:pt>
    <dgm:pt modelId="{FB969662-499A-5148-B1D7-B89494EA974A}" type="parTrans" cxnId="{445D7661-6C88-F846-AA71-E9719294F712}">
      <dgm:prSet/>
      <dgm:spPr/>
      <dgm:t>
        <a:bodyPr/>
        <a:lstStyle/>
        <a:p>
          <a:endParaRPr lang="ru-RU" b="1"/>
        </a:p>
      </dgm:t>
    </dgm:pt>
    <dgm:pt modelId="{E793C8F1-6B93-C747-9E1F-B65264D4DC05}" type="sibTrans" cxnId="{445D7661-6C88-F846-AA71-E9719294F712}">
      <dgm:prSet/>
      <dgm:spPr/>
      <dgm:t>
        <a:bodyPr/>
        <a:lstStyle/>
        <a:p>
          <a:endParaRPr lang="ru-RU" b="1"/>
        </a:p>
      </dgm:t>
    </dgm:pt>
    <dgm:pt modelId="{E99541DD-32BD-4E44-98E8-857AADA4B86E}">
      <dgm:prSet phldrT="[Текст]"/>
      <dgm:spPr/>
      <dgm:t>
        <a:bodyPr/>
        <a:lstStyle/>
        <a:p>
          <a:r>
            <a:rPr lang="ru-RU" b="1" dirty="0"/>
            <a:t>Ответственность  </a:t>
          </a:r>
        </a:p>
      </dgm:t>
    </dgm:pt>
    <dgm:pt modelId="{DB5D729A-A7AC-9042-B2E9-A432F47A9A69}" type="parTrans" cxnId="{862CD405-37FC-C947-B723-A9425868728C}">
      <dgm:prSet/>
      <dgm:spPr/>
      <dgm:t>
        <a:bodyPr/>
        <a:lstStyle/>
        <a:p>
          <a:endParaRPr lang="ru-RU" b="1"/>
        </a:p>
      </dgm:t>
    </dgm:pt>
    <dgm:pt modelId="{934BDC6F-B5D7-6541-88F2-6B6A9A8C819B}" type="sibTrans" cxnId="{862CD405-37FC-C947-B723-A9425868728C}">
      <dgm:prSet/>
      <dgm:spPr/>
      <dgm:t>
        <a:bodyPr/>
        <a:lstStyle/>
        <a:p>
          <a:endParaRPr lang="ru-RU" b="1"/>
        </a:p>
      </dgm:t>
    </dgm:pt>
    <dgm:pt modelId="{C2444C87-DDC0-4E4A-A17B-21B49EE67651}" type="pres">
      <dgm:prSet presAssocID="{3C6B40A0-BD7F-0F4A-83E9-24AFBA996CA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E5771E-9436-BF48-A959-FCB08EC021E4}" type="pres">
      <dgm:prSet presAssocID="{7952D0B0-29A7-2449-85B3-A25F2D4ED14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81E8B-6B1D-734D-A75F-2A71F74A8065}" type="pres">
      <dgm:prSet presAssocID="{7952D0B0-29A7-2449-85B3-A25F2D4ED141}" presName="spNode" presStyleCnt="0"/>
      <dgm:spPr/>
    </dgm:pt>
    <dgm:pt modelId="{70EDFA3B-2376-9E43-8C94-81D3422936A3}" type="pres">
      <dgm:prSet presAssocID="{8A8F4D80-B1BE-B640-9E23-10EA2A1C82E3}" presName="sibTrans" presStyleLbl="sibTrans1D1" presStyleIdx="0" presStyleCnt="6"/>
      <dgm:spPr/>
      <dgm:t>
        <a:bodyPr/>
        <a:lstStyle/>
        <a:p>
          <a:endParaRPr lang="ru-RU"/>
        </a:p>
      </dgm:t>
    </dgm:pt>
    <dgm:pt modelId="{E5CC444C-AA29-0742-9377-7051EAC6BE6B}" type="pres">
      <dgm:prSet presAssocID="{E1F87CD0-DA9E-2646-8D38-55B2C7E1913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53A39-0AEB-B048-AF37-6C23BE783C75}" type="pres">
      <dgm:prSet presAssocID="{E1F87CD0-DA9E-2646-8D38-55B2C7E1913D}" presName="spNode" presStyleCnt="0"/>
      <dgm:spPr/>
    </dgm:pt>
    <dgm:pt modelId="{98CB6AC7-298C-8B4C-86E1-059E8959242C}" type="pres">
      <dgm:prSet presAssocID="{E793C8F1-6B93-C747-9E1F-B65264D4DC05}" presName="sibTrans" presStyleLbl="sibTrans1D1" presStyleIdx="1" presStyleCnt="6"/>
      <dgm:spPr/>
      <dgm:t>
        <a:bodyPr/>
        <a:lstStyle/>
        <a:p>
          <a:endParaRPr lang="ru-RU"/>
        </a:p>
      </dgm:t>
    </dgm:pt>
    <dgm:pt modelId="{B90B36AF-5C02-EC49-839B-4914D56F151F}" type="pres">
      <dgm:prSet presAssocID="{6ACC52A2-E9E4-F242-BF34-4464615B135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F1506-20DB-2B43-9078-B48E250792F2}" type="pres">
      <dgm:prSet presAssocID="{6ACC52A2-E9E4-F242-BF34-4464615B135E}" presName="spNode" presStyleCnt="0"/>
      <dgm:spPr/>
    </dgm:pt>
    <dgm:pt modelId="{7359DBE2-F7C5-184C-98A5-D6D0480A7DB3}" type="pres">
      <dgm:prSet presAssocID="{D3FE7BDE-710B-5142-B9E0-7BDEF3CADA6E}" presName="sibTrans" presStyleLbl="sibTrans1D1" presStyleIdx="2" presStyleCnt="6"/>
      <dgm:spPr/>
      <dgm:t>
        <a:bodyPr/>
        <a:lstStyle/>
        <a:p>
          <a:endParaRPr lang="ru-RU"/>
        </a:p>
      </dgm:t>
    </dgm:pt>
    <dgm:pt modelId="{D51B2BA8-BEC7-E844-B318-62F2EED63429}" type="pres">
      <dgm:prSet presAssocID="{21F24709-877A-C04F-9EF1-3A769619586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6423F-CAB0-5B43-9C64-61AD001223B4}" type="pres">
      <dgm:prSet presAssocID="{21F24709-877A-C04F-9EF1-3A7696195867}" presName="spNode" presStyleCnt="0"/>
      <dgm:spPr/>
    </dgm:pt>
    <dgm:pt modelId="{2A5D1FE9-DF2E-A34C-9EB6-3D5716EFE432}" type="pres">
      <dgm:prSet presAssocID="{7C1962FF-BE93-C04B-86D0-E81999AD4919}" presName="sibTrans" presStyleLbl="sibTrans1D1" presStyleIdx="3" presStyleCnt="6"/>
      <dgm:spPr/>
      <dgm:t>
        <a:bodyPr/>
        <a:lstStyle/>
        <a:p>
          <a:endParaRPr lang="ru-RU"/>
        </a:p>
      </dgm:t>
    </dgm:pt>
    <dgm:pt modelId="{02BFB88B-EB62-C84E-987D-271FA68072C5}" type="pres">
      <dgm:prSet presAssocID="{D75119FD-B270-1044-9A80-AA757B3A923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30092-D462-C14E-86E4-B05F86F161D9}" type="pres">
      <dgm:prSet presAssocID="{D75119FD-B270-1044-9A80-AA757B3A9238}" presName="spNode" presStyleCnt="0"/>
      <dgm:spPr/>
    </dgm:pt>
    <dgm:pt modelId="{9E1E8FD6-0C01-414D-8731-0969921EFB74}" type="pres">
      <dgm:prSet presAssocID="{F3602C58-D956-074A-832D-4C4F8654E99F}" presName="sibTrans" presStyleLbl="sibTrans1D1" presStyleIdx="4" presStyleCnt="6"/>
      <dgm:spPr/>
      <dgm:t>
        <a:bodyPr/>
        <a:lstStyle/>
        <a:p>
          <a:endParaRPr lang="ru-RU"/>
        </a:p>
      </dgm:t>
    </dgm:pt>
    <dgm:pt modelId="{87322E73-836B-984E-AD08-7E9ADA7E4F3F}" type="pres">
      <dgm:prSet presAssocID="{E99541DD-32BD-4E44-98E8-857AADA4B86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E5EF1B-3751-594D-8DC4-8F3F45EFB672}" type="pres">
      <dgm:prSet presAssocID="{E99541DD-32BD-4E44-98E8-857AADA4B86E}" presName="spNode" presStyleCnt="0"/>
      <dgm:spPr/>
    </dgm:pt>
    <dgm:pt modelId="{5D0CF398-C6A0-BD43-BB7D-07F908D2F7CF}" type="pres">
      <dgm:prSet presAssocID="{934BDC6F-B5D7-6541-88F2-6B6A9A8C819B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BD3B57A1-D0FA-8A44-9030-C133167E9681}" type="presOf" srcId="{934BDC6F-B5D7-6541-88F2-6B6A9A8C819B}" destId="{5D0CF398-C6A0-BD43-BB7D-07F908D2F7CF}" srcOrd="0" destOrd="0" presId="urn:microsoft.com/office/officeart/2005/8/layout/cycle6"/>
    <dgm:cxn modelId="{76879B76-0293-5C45-B5E5-B08785E88D90}" type="presOf" srcId="{E99541DD-32BD-4E44-98E8-857AADA4B86E}" destId="{87322E73-836B-984E-AD08-7E9ADA7E4F3F}" srcOrd="0" destOrd="0" presId="urn:microsoft.com/office/officeart/2005/8/layout/cycle6"/>
    <dgm:cxn modelId="{4B7EADED-D566-654D-8E26-51AF4A1BE8B3}" type="presOf" srcId="{6ACC52A2-E9E4-F242-BF34-4464615B135E}" destId="{B90B36AF-5C02-EC49-839B-4914D56F151F}" srcOrd="0" destOrd="0" presId="urn:microsoft.com/office/officeart/2005/8/layout/cycle6"/>
    <dgm:cxn modelId="{D557EB76-99A0-984F-AE90-347A9D94E4B3}" type="presOf" srcId="{F3602C58-D956-074A-832D-4C4F8654E99F}" destId="{9E1E8FD6-0C01-414D-8731-0969921EFB74}" srcOrd="0" destOrd="0" presId="urn:microsoft.com/office/officeart/2005/8/layout/cycle6"/>
    <dgm:cxn modelId="{69E911FF-A4A9-6F45-8564-A43F4AF2A3A2}" type="presOf" srcId="{7952D0B0-29A7-2449-85B3-A25F2D4ED141}" destId="{E6E5771E-9436-BF48-A959-FCB08EC021E4}" srcOrd="0" destOrd="0" presId="urn:microsoft.com/office/officeart/2005/8/layout/cycle6"/>
    <dgm:cxn modelId="{C01E3B81-4F28-5942-99E7-E698BAD44EC9}" srcId="{3C6B40A0-BD7F-0F4A-83E9-24AFBA996CAF}" destId="{7952D0B0-29A7-2449-85B3-A25F2D4ED141}" srcOrd="0" destOrd="0" parTransId="{DCE84394-C3FA-4A42-9134-69EE671201A6}" sibTransId="{8A8F4D80-B1BE-B640-9E23-10EA2A1C82E3}"/>
    <dgm:cxn modelId="{6871224C-17CB-274B-9CC3-F0DB87709014}" type="presOf" srcId="{7C1962FF-BE93-C04B-86D0-E81999AD4919}" destId="{2A5D1FE9-DF2E-A34C-9EB6-3D5716EFE432}" srcOrd="0" destOrd="0" presId="urn:microsoft.com/office/officeart/2005/8/layout/cycle6"/>
    <dgm:cxn modelId="{3A01DF14-906F-454B-8F62-D9D37D6CAB74}" type="presOf" srcId="{21F24709-877A-C04F-9EF1-3A7696195867}" destId="{D51B2BA8-BEC7-E844-B318-62F2EED63429}" srcOrd="0" destOrd="0" presId="urn:microsoft.com/office/officeart/2005/8/layout/cycle6"/>
    <dgm:cxn modelId="{862CD405-37FC-C947-B723-A9425868728C}" srcId="{3C6B40A0-BD7F-0F4A-83E9-24AFBA996CAF}" destId="{E99541DD-32BD-4E44-98E8-857AADA4B86E}" srcOrd="5" destOrd="0" parTransId="{DB5D729A-A7AC-9042-B2E9-A432F47A9A69}" sibTransId="{934BDC6F-B5D7-6541-88F2-6B6A9A8C819B}"/>
    <dgm:cxn modelId="{B08C12B0-8B76-6947-AABA-625E737E858B}" srcId="{3C6B40A0-BD7F-0F4A-83E9-24AFBA996CAF}" destId="{21F24709-877A-C04F-9EF1-3A7696195867}" srcOrd="3" destOrd="0" parTransId="{C986E2B4-AAA5-F443-93F3-9F2923950737}" sibTransId="{7C1962FF-BE93-C04B-86D0-E81999AD4919}"/>
    <dgm:cxn modelId="{037DEFC6-7AFA-4C41-A312-5887A5865BF9}" type="presOf" srcId="{D75119FD-B270-1044-9A80-AA757B3A9238}" destId="{02BFB88B-EB62-C84E-987D-271FA68072C5}" srcOrd="0" destOrd="0" presId="urn:microsoft.com/office/officeart/2005/8/layout/cycle6"/>
    <dgm:cxn modelId="{160A7AC3-3DF8-9F4D-8B20-48493D8A7171}" type="presOf" srcId="{8A8F4D80-B1BE-B640-9E23-10EA2A1C82E3}" destId="{70EDFA3B-2376-9E43-8C94-81D3422936A3}" srcOrd="0" destOrd="0" presId="urn:microsoft.com/office/officeart/2005/8/layout/cycle6"/>
    <dgm:cxn modelId="{7608AD2B-66C6-5643-ACEF-820260712C07}" srcId="{3C6B40A0-BD7F-0F4A-83E9-24AFBA996CAF}" destId="{D75119FD-B270-1044-9A80-AA757B3A9238}" srcOrd="4" destOrd="0" parTransId="{0B52D01B-4904-FF46-B3B1-65003E65118C}" sibTransId="{F3602C58-D956-074A-832D-4C4F8654E99F}"/>
    <dgm:cxn modelId="{445D7661-6C88-F846-AA71-E9719294F712}" srcId="{3C6B40A0-BD7F-0F4A-83E9-24AFBA996CAF}" destId="{E1F87CD0-DA9E-2646-8D38-55B2C7E1913D}" srcOrd="1" destOrd="0" parTransId="{FB969662-499A-5148-B1D7-B89494EA974A}" sibTransId="{E793C8F1-6B93-C747-9E1F-B65264D4DC05}"/>
    <dgm:cxn modelId="{4CD2AAB8-DA68-1548-82FF-C2718DDA9AE5}" type="presOf" srcId="{3C6B40A0-BD7F-0F4A-83E9-24AFBA996CAF}" destId="{C2444C87-DDC0-4E4A-A17B-21B49EE67651}" srcOrd="0" destOrd="0" presId="urn:microsoft.com/office/officeart/2005/8/layout/cycle6"/>
    <dgm:cxn modelId="{F6725ADE-3BF4-D840-813E-FF31D8B214E6}" type="presOf" srcId="{E1F87CD0-DA9E-2646-8D38-55B2C7E1913D}" destId="{E5CC444C-AA29-0742-9377-7051EAC6BE6B}" srcOrd="0" destOrd="0" presId="urn:microsoft.com/office/officeart/2005/8/layout/cycle6"/>
    <dgm:cxn modelId="{FF29268D-76CE-1D4D-95AA-A27BC3977A2B}" srcId="{3C6B40A0-BD7F-0F4A-83E9-24AFBA996CAF}" destId="{6ACC52A2-E9E4-F242-BF34-4464615B135E}" srcOrd="2" destOrd="0" parTransId="{67DA92E5-4468-414B-9251-E09E21BC16B9}" sibTransId="{D3FE7BDE-710B-5142-B9E0-7BDEF3CADA6E}"/>
    <dgm:cxn modelId="{C789DE41-D96C-154C-9FB3-61DC611CB404}" type="presOf" srcId="{E793C8F1-6B93-C747-9E1F-B65264D4DC05}" destId="{98CB6AC7-298C-8B4C-86E1-059E8959242C}" srcOrd="0" destOrd="0" presId="urn:microsoft.com/office/officeart/2005/8/layout/cycle6"/>
    <dgm:cxn modelId="{C03D1351-FB33-874E-885E-9823A4E0182F}" type="presOf" srcId="{D3FE7BDE-710B-5142-B9E0-7BDEF3CADA6E}" destId="{7359DBE2-F7C5-184C-98A5-D6D0480A7DB3}" srcOrd="0" destOrd="0" presId="urn:microsoft.com/office/officeart/2005/8/layout/cycle6"/>
    <dgm:cxn modelId="{F11D4650-8EB7-C246-AA6E-AF31DC0FAAB3}" type="presParOf" srcId="{C2444C87-DDC0-4E4A-A17B-21B49EE67651}" destId="{E6E5771E-9436-BF48-A959-FCB08EC021E4}" srcOrd="0" destOrd="0" presId="urn:microsoft.com/office/officeart/2005/8/layout/cycle6"/>
    <dgm:cxn modelId="{8087DA35-A96E-8446-99AD-3C910C6C6E1A}" type="presParOf" srcId="{C2444C87-DDC0-4E4A-A17B-21B49EE67651}" destId="{64981E8B-6B1D-734D-A75F-2A71F74A8065}" srcOrd="1" destOrd="0" presId="urn:microsoft.com/office/officeart/2005/8/layout/cycle6"/>
    <dgm:cxn modelId="{A591EE92-C79C-0F45-BDE3-987B391884A9}" type="presParOf" srcId="{C2444C87-DDC0-4E4A-A17B-21B49EE67651}" destId="{70EDFA3B-2376-9E43-8C94-81D3422936A3}" srcOrd="2" destOrd="0" presId="urn:microsoft.com/office/officeart/2005/8/layout/cycle6"/>
    <dgm:cxn modelId="{B8948FDF-E76A-ED43-BCFB-D39C60AF71F2}" type="presParOf" srcId="{C2444C87-DDC0-4E4A-A17B-21B49EE67651}" destId="{E5CC444C-AA29-0742-9377-7051EAC6BE6B}" srcOrd="3" destOrd="0" presId="urn:microsoft.com/office/officeart/2005/8/layout/cycle6"/>
    <dgm:cxn modelId="{C800725B-0574-E24B-8560-0112A11BC62D}" type="presParOf" srcId="{C2444C87-DDC0-4E4A-A17B-21B49EE67651}" destId="{18953A39-0AEB-B048-AF37-6C23BE783C75}" srcOrd="4" destOrd="0" presId="urn:microsoft.com/office/officeart/2005/8/layout/cycle6"/>
    <dgm:cxn modelId="{DEB3C048-954A-E149-91D3-04C1EF31AA12}" type="presParOf" srcId="{C2444C87-DDC0-4E4A-A17B-21B49EE67651}" destId="{98CB6AC7-298C-8B4C-86E1-059E8959242C}" srcOrd="5" destOrd="0" presId="urn:microsoft.com/office/officeart/2005/8/layout/cycle6"/>
    <dgm:cxn modelId="{AA1DBFE5-989F-8E4A-84C4-D323EF1F1711}" type="presParOf" srcId="{C2444C87-DDC0-4E4A-A17B-21B49EE67651}" destId="{B90B36AF-5C02-EC49-839B-4914D56F151F}" srcOrd="6" destOrd="0" presId="urn:microsoft.com/office/officeart/2005/8/layout/cycle6"/>
    <dgm:cxn modelId="{D9C305D8-644E-B64E-A017-5C7EDE282E98}" type="presParOf" srcId="{C2444C87-DDC0-4E4A-A17B-21B49EE67651}" destId="{913F1506-20DB-2B43-9078-B48E250792F2}" srcOrd="7" destOrd="0" presId="urn:microsoft.com/office/officeart/2005/8/layout/cycle6"/>
    <dgm:cxn modelId="{660ECD79-BE90-B54F-94C2-875727E2D082}" type="presParOf" srcId="{C2444C87-DDC0-4E4A-A17B-21B49EE67651}" destId="{7359DBE2-F7C5-184C-98A5-D6D0480A7DB3}" srcOrd="8" destOrd="0" presId="urn:microsoft.com/office/officeart/2005/8/layout/cycle6"/>
    <dgm:cxn modelId="{7A062706-7BA5-2B42-8CFF-D63A7F74086A}" type="presParOf" srcId="{C2444C87-DDC0-4E4A-A17B-21B49EE67651}" destId="{D51B2BA8-BEC7-E844-B318-62F2EED63429}" srcOrd="9" destOrd="0" presId="urn:microsoft.com/office/officeart/2005/8/layout/cycle6"/>
    <dgm:cxn modelId="{34D3599E-983E-4E4D-8E28-E64F66939AB0}" type="presParOf" srcId="{C2444C87-DDC0-4E4A-A17B-21B49EE67651}" destId="{11A6423F-CAB0-5B43-9C64-61AD001223B4}" srcOrd="10" destOrd="0" presId="urn:microsoft.com/office/officeart/2005/8/layout/cycle6"/>
    <dgm:cxn modelId="{D6A5C5F5-5C3F-6145-A8D2-B95580B1C7FC}" type="presParOf" srcId="{C2444C87-DDC0-4E4A-A17B-21B49EE67651}" destId="{2A5D1FE9-DF2E-A34C-9EB6-3D5716EFE432}" srcOrd="11" destOrd="0" presId="urn:microsoft.com/office/officeart/2005/8/layout/cycle6"/>
    <dgm:cxn modelId="{0FDD8EEB-2CFD-604D-A27A-13C7264D29CE}" type="presParOf" srcId="{C2444C87-DDC0-4E4A-A17B-21B49EE67651}" destId="{02BFB88B-EB62-C84E-987D-271FA68072C5}" srcOrd="12" destOrd="0" presId="urn:microsoft.com/office/officeart/2005/8/layout/cycle6"/>
    <dgm:cxn modelId="{A88B315C-96FF-2A41-B998-5974377FF6AB}" type="presParOf" srcId="{C2444C87-DDC0-4E4A-A17B-21B49EE67651}" destId="{39330092-D462-C14E-86E4-B05F86F161D9}" srcOrd="13" destOrd="0" presId="urn:microsoft.com/office/officeart/2005/8/layout/cycle6"/>
    <dgm:cxn modelId="{7B6A73D8-6F7F-C942-B336-7CC48F0FF36A}" type="presParOf" srcId="{C2444C87-DDC0-4E4A-A17B-21B49EE67651}" destId="{9E1E8FD6-0C01-414D-8731-0969921EFB74}" srcOrd="14" destOrd="0" presId="urn:microsoft.com/office/officeart/2005/8/layout/cycle6"/>
    <dgm:cxn modelId="{24A147BD-8E41-C54D-8C62-C5B40A5C4452}" type="presParOf" srcId="{C2444C87-DDC0-4E4A-A17B-21B49EE67651}" destId="{87322E73-836B-984E-AD08-7E9ADA7E4F3F}" srcOrd="15" destOrd="0" presId="urn:microsoft.com/office/officeart/2005/8/layout/cycle6"/>
    <dgm:cxn modelId="{3A18A175-0CC3-B147-8759-B7DFFDCC9E3D}" type="presParOf" srcId="{C2444C87-DDC0-4E4A-A17B-21B49EE67651}" destId="{95E5EF1B-3751-594D-8DC4-8F3F45EFB672}" srcOrd="16" destOrd="0" presId="urn:microsoft.com/office/officeart/2005/8/layout/cycle6"/>
    <dgm:cxn modelId="{C18A95A8-6D59-B24F-9CB4-B03AAAF1958C}" type="presParOf" srcId="{C2444C87-DDC0-4E4A-A17B-21B49EE67651}" destId="{5D0CF398-C6A0-BD43-BB7D-07F908D2F7CF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CAD9D-EC52-2649-8AD4-26C4C8D362E4}">
      <dsp:nvSpPr>
        <dsp:cNvPr id="0" name=""/>
        <dsp:cNvSpPr/>
      </dsp:nvSpPr>
      <dsp:spPr>
        <a:xfrm>
          <a:off x="-3633134" y="-558279"/>
          <a:ext cx="4330977" cy="4330977"/>
        </a:xfrm>
        <a:prstGeom prst="blockArc">
          <a:avLst>
            <a:gd name="adj1" fmla="val 18900000"/>
            <a:gd name="adj2" fmla="val 2700000"/>
            <a:gd name="adj3" fmla="val 499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08C87-70D7-294D-9B2F-6C357967E88C}">
      <dsp:nvSpPr>
        <dsp:cNvPr id="0" name=""/>
        <dsp:cNvSpPr/>
      </dsp:nvSpPr>
      <dsp:spPr>
        <a:xfrm>
          <a:off x="261351" y="169271"/>
          <a:ext cx="4810148" cy="3384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61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Младший </a:t>
          </a:r>
          <a:r>
            <a:rPr lang="en-US" sz="1600" kern="1200" dirty="0"/>
            <a:t>HRBP</a:t>
          </a:r>
          <a:endParaRPr lang="ru-RU" sz="1600" kern="1200" dirty="0"/>
        </a:p>
      </dsp:txBody>
      <dsp:txXfrm>
        <a:off x="261351" y="169271"/>
        <a:ext cx="4810148" cy="338413"/>
      </dsp:txXfrm>
    </dsp:sp>
    <dsp:sp modelId="{A2511864-8E6E-2D42-8EE1-C1BFA2A58668}">
      <dsp:nvSpPr>
        <dsp:cNvPr id="0" name=""/>
        <dsp:cNvSpPr/>
      </dsp:nvSpPr>
      <dsp:spPr>
        <a:xfrm>
          <a:off x="49842" y="126969"/>
          <a:ext cx="423017" cy="4230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EFBC1-F117-6A41-97FF-6B76A03BA4C6}">
      <dsp:nvSpPr>
        <dsp:cNvPr id="0" name=""/>
        <dsp:cNvSpPr/>
      </dsp:nvSpPr>
      <dsp:spPr>
        <a:xfrm>
          <a:off x="539719" y="676827"/>
          <a:ext cx="4531779" cy="3384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61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Специалист по организационному дизайну</a:t>
          </a:r>
        </a:p>
      </dsp:txBody>
      <dsp:txXfrm>
        <a:off x="539719" y="676827"/>
        <a:ext cx="4531779" cy="338413"/>
      </dsp:txXfrm>
    </dsp:sp>
    <dsp:sp modelId="{003942C7-5DD0-4644-9A83-F5161F3E662C}">
      <dsp:nvSpPr>
        <dsp:cNvPr id="0" name=""/>
        <dsp:cNvSpPr/>
      </dsp:nvSpPr>
      <dsp:spPr>
        <a:xfrm>
          <a:off x="328211" y="634526"/>
          <a:ext cx="423017" cy="4230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08E4A-F92F-7142-A3B9-F25DABB1954C}">
      <dsp:nvSpPr>
        <dsp:cNvPr id="0" name=""/>
        <dsp:cNvSpPr/>
      </dsp:nvSpPr>
      <dsp:spPr>
        <a:xfrm>
          <a:off x="667010" y="1184384"/>
          <a:ext cx="4404488" cy="3384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61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Специалист по компенсациям и льготам</a:t>
          </a:r>
        </a:p>
      </dsp:txBody>
      <dsp:txXfrm>
        <a:off x="667010" y="1184384"/>
        <a:ext cx="4404488" cy="338413"/>
      </dsp:txXfrm>
    </dsp:sp>
    <dsp:sp modelId="{CB64DC16-CBB4-3C44-B299-598A9CD2FECD}">
      <dsp:nvSpPr>
        <dsp:cNvPr id="0" name=""/>
        <dsp:cNvSpPr/>
      </dsp:nvSpPr>
      <dsp:spPr>
        <a:xfrm>
          <a:off x="455502" y="1142082"/>
          <a:ext cx="423017" cy="4230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916AD-C95A-E34C-8CA2-902AA32D4A3B}">
      <dsp:nvSpPr>
        <dsp:cNvPr id="0" name=""/>
        <dsp:cNvSpPr/>
      </dsp:nvSpPr>
      <dsp:spPr>
        <a:xfrm>
          <a:off x="667010" y="1691619"/>
          <a:ext cx="4404488" cy="3384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61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Специалист по развитию и обучению</a:t>
          </a:r>
        </a:p>
      </dsp:txBody>
      <dsp:txXfrm>
        <a:off x="667010" y="1691619"/>
        <a:ext cx="4404488" cy="338413"/>
      </dsp:txXfrm>
    </dsp:sp>
    <dsp:sp modelId="{D4B6F9E9-326C-F34F-8614-1A21C12FD3FA}">
      <dsp:nvSpPr>
        <dsp:cNvPr id="0" name=""/>
        <dsp:cNvSpPr/>
      </dsp:nvSpPr>
      <dsp:spPr>
        <a:xfrm>
          <a:off x="455502" y="1649317"/>
          <a:ext cx="423017" cy="4230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12669-732E-1C4D-9FE4-D34ECC1189F9}">
      <dsp:nvSpPr>
        <dsp:cNvPr id="0" name=""/>
        <dsp:cNvSpPr/>
      </dsp:nvSpPr>
      <dsp:spPr>
        <a:xfrm>
          <a:off x="539719" y="2199176"/>
          <a:ext cx="4531779" cy="3384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61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Специалист по внутренним коммуникациям</a:t>
          </a:r>
        </a:p>
      </dsp:txBody>
      <dsp:txXfrm>
        <a:off x="539719" y="2199176"/>
        <a:ext cx="4531779" cy="338413"/>
      </dsp:txXfrm>
    </dsp:sp>
    <dsp:sp modelId="{F1E38AD6-17B2-A547-9095-092629DF964A}">
      <dsp:nvSpPr>
        <dsp:cNvPr id="0" name=""/>
        <dsp:cNvSpPr/>
      </dsp:nvSpPr>
      <dsp:spPr>
        <a:xfrm>
          <a:off x="328211" y="2156874"/>
          <a:ext cx="423017" cy="4230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8E97A-8A6E-F844-A312-BE66C4DF7D9E}">
      <dsp:nvSpPr>
        <dsp:cNvPr id="0" name=""/>
        <dsp:cNvSpPr/>
      </dsp:nvSpPr>
      <dsp:spPr>
        <a:xfrm>
          <a:off x="261351" y="2706732"/>
          <a:ext cx="4810148" cy="3384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61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HR</a:t>
          </a:r>
          <a:r>
            <a:rPr lang="ru-RU" sz="1600" kern="1200" dirty="0"/>
            <a:t> аналитик</a:t>
          </a:r>
        </a:p>
      </dsp:txBody>
      <dsp:txXfrm>
        <a:off x="261351" y="2706732"/>
        <a:ext cx="4810148" cy="338413"/>
      </dsp:txXfrm>
    </dsp:sp>
    <dsp:sp modelId="{8B135E91-99DD-E44A-88E4-383CAD36DF9C}">
      <dsp:nvSpPr>
        <dsp:cNvPr id="0" name=""/>
        <dsp:cNvSpPr/>
      </dsp:nvSpPr>
      <dsp:spPr>
        <a:xfrm>
          <a:off x="49842" y="2664431"/>
          <a:ext cx="423017" cy="4230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5771E-9436-BF48-A959-FCB08EC021E4}">
      <dsp:nvSpPr>
        <dsp:cNvPr id="0" name=""/>
        <dsp:cNvSpPr/>
      </dsp:nvSpPr>
      <dsp:spPr>
        <a:xfrm>
          <a:off x="2112366" y="2375"/>
          <a:ext cx="1382690" cy="89874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Развитое критическое мышление</a:t>
          </a:r>
        </a:p>
      </dsp:txBody>
      <dsp:txXfrm>
        <a:off x="2156239" y="46248"/>
        <a:ext cx="1294944" cy="811002"/>
      </dsp:txXfrm>
    </dsp:sp>
    <dsp:sp modelId="{70EDFA3B-2376-9E43-8C94-81D3422936A3}">
      <dsp:nvSpPr>
        <dsp:cNvPr id="0" name=""/>
        <dsp:cNvSpPr/>
      </dsp:nvSpPr>
      <dsp:spPr>
        <a:xfrm>
          <a:off x="686232" y="451749"/>
          <a:ext cx="4234959" cy="4234959"/>
        </a:xfrm>
        <a:custGeom>
          <a:avLst/>
          <a:gdLst/>
          <a:ahLst/>
          <a:cxnLst/>
          <a:rect l="0" t="0" r="0" b="0"/>
          <a:pathLst>
            <a:path>
              <a:moveTo>
                <a:pt x="2817661" y="119114"/>
              </a:moveTo>
              <a:arcTo wR="2117479" hR="2117479" stAng="17358558" swAng="150129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CC444C-AA29-0742-9377-7051EAC6BE6B}">
      <dsp:nvSpPr>
        <dsp:cNvPr id="0" name=""/>
        <dsp:cNvSpPr/>
      </dsp:nvSpPr>
      <dsp:spPr>
        <a:xfrm>
          <a:off x="3946158" y="1061114"/>
          <a:ext cx="1382690" cy="89874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Мотивация и энергия</a:t>
          </a:r>
        </a:p>
      </dsp:txBody>
      <dsp:txXfrm>
        <a:off x="3990031" y="1104987"/>
        <a:ext cx="1294944" cy="811002"/>
      </dsp:txXfrm>
    </dsp:sp>
    <dsp:sp modelId="{98CB6AC7-298C-8B4C-86E1-059E8959242C}">
      <dsp:nvSpPr>
        <dsp:cNvPr id="0" name=""/>
        <dsp:cNvSpPr/>
      </dsp:nvSpPr>
      <dsp:spPr>
        <a:xfrm>
          <a:off x="686232" y="451749"/>
          <a:ext cx="4234959" cy="4234959"/>
        </a:xfrm>
        <a:custGeom>
          <a:avLst/>
          <a:gdLst/>
          <a:ahLst/>
          <a:cxnLst/>
          <a:rect l="0" t="0" r="0" b="0"/>
          <a:pathLst>
            <a:path>
              <a:moveTo>
                <a:pt x="4148856" y="1519795"/>
              </a:moveTo>
              <a:arcTo wR="2117479" hR="2117479" stAng="20616285" swAng="196743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B36AF-5C02-EC49-839B-4914D56F151F}">
      <dsp:nvSpPr>
        <dsp:cNvPr id="0" name=""/>
        <dsp:cNvSpPr/>
      </dsp:nvSpPr>
      <dsp:spPr>
        <a:xfrm>
          <a:off x="3946158" y="3178594"/>
          <a:ext cx="1382690" cy="89874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Лидерство в изменениях</a:t>
          </a:r>
        </a:p>
      </dsp:txBody>
      <dsp:txXfrm>
        <a:off x="3990031" y="3222467"/>
        <a:ext cx="1294944" cy="811002"/>
      </dsp:txXfrm>
    </dsp:sp>
    <dsp:sp modelId="{7359DBE2-F7C5-184C-98A5-D6D0480A7DB3}">
      <dsp:nvSpPr>
        <dsp:cNvPr id="0" name=""/>
        <dsp:cNvSpPr/>
      </dsp:nvSpPr>
      <dsp:spPr>
        <a:xfrm>
          <a:off x="686232" y="451749"/>
          <a:ext cx="4234959" cy="4234959"/>
        </a:xfrm>
        <a:custGeom>
          <a:avLst/>
          <a:gdLst/>
          <a:ahLst/>
          <a:cxnLst/>
          <a:rect l="0" t="0" r="0" b="0"/>
          <a:pathLst>
            <a:path>
              <a:moveTo>
                <a:pt x="3597176" y="3632146"/>
              </a:moveTo>
              <a:arcTo wR="2117479" hR="2117479" stAng="2740146" swAng="150129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B2BA8-BEC7-E844-B318-62F2EED63429}">
      <dsp:nvSpPr>
        <dsp:cNvPr id="0" name=""/>
        <dsp:cNvSpPr/>
      </dsp:nvSpPr>
      <dsp:spPr>
        <a:xfrm>
          <a:off x="2112366" y="4237334"/>
          <a:ext cx="1382690" cy="89874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Развитый социальный интеллект</a:t>
          </a:r>
        </a:p>
      </dsp:txBody>
      <dsp:txXfrm>
        <a:off x="2156239" y="4281207"/>
        <a:ext cx="1294944" cy="811002"/>
      </dsp:txXfrm>
    </dsp:sp>
    <dsp:sp modelId="{2A5D1FE9-DF2E-A34C-9EB6-3D5716EFE432}">
      <dsp:nvSpPr>
        <dsp:cNvPr id="0" name=""/>
        <dsp:cNvSpPr/>
      </dsp:nvSpPr>
      <dsp:spPr>
        <a:xfrm>
          <a:off x="686232" y="451749"/>
          <a:ext cx="4234959" cy="4234959"/>
        </a:xfrm>
        <a:custGeom>
          <a:avLst/>
          <a:gdLst/>
          <a:ahLst/>
          <a:cxnLst/>
          <a:rect l="0" t="0" r="0" b="0"/>
          <a:pathLst>
            <a:path>
              <a:moveTo>
                <a:pt x="1417297" y="4115845"/>
              </a:moveTo>
              <a:arcTo wR="2117479" hR="2117479" stAng="6558558" swAng="150129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FB88B-EB62-C84E-987D-271FA68072C5}">
      <dsp:nvSpPr>
        <dsp:cNvPr id="0" name=""/>
        <dsp:cNvSpPr/>
      </dsp:nvSpPr>
      <dsp:spPr>
        <a:xfrm>
          <a:off x="278575" y="3178594"/>
          <a:ext cx="1382690" cy="89874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Зрелая и конструктивная мотивация</a:t>
          </a:r>
        </a:p>
      </dsp:txBody>
      <dsp:txXfrm>
        <a:off x="322448" y="3222467"/>
        <a:ext cx="1294944" cy="811002"/>
      </dsp:txXfrm>
    </dsp:sp>
    <dsp:sp modelId="{9E1E8FD6-0C01-414D-8731-0969921EFB74}">
      <dsp:nvSpPr>
        <dsp:cNvPr id="0" name=""/>
        <dsp:cNvSpPr/>
      </dsp:nvSpPr>
      <dsp:spPr>
        <a:xfrm>
          <a:off x="686232" y="451749"/>
          <a:ext cx="4234959" cy="4234959"/>
        </a:xfrm>
        <a:custGeom>
          <a:avLst/>
          <a:gdLst/>
          <a:ahLst/>
          <a:cxnLst/>
          <a:rect l="0" t="0" r="0" b="0"/>
          <a:pathLst>
            <a:path>
              <a:moveTo>
                <a:pt x="86102" y="2715163"/>
              </a:moveTo>
              <a:arcTo wR="2117479" hR="2117479" stAng="9816285" swAng="196743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22E73-836B-984E-AD08-7E9ADA7E4F3F}">
      <dsp:nvSpPr>
        <dsp:cNvPr id="0" name=""/>
        <dsp:cNvSpPr/>
      </dsp:nvSpPr>
      <dsp:spPr>
        <a:xfrm>
          <a:off x="278575" y="1061114"/>
          <a:ext cx="1382690" cy="89874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Ответственность  </a:t>
          </a:r>
        </a:p>
      </dsp:txBody>
      <dsp:txXfrm>
        <a:off x="322448" y="1104987"/>
        <a:ext cx="1294944" cy="811002"/>
      </dsp:txXfrm>
    </dsp:sp>
    <dsp:sp modelId="{5D0CF398-C6A0-BD43-BB7D-07F908D2F7CF}">
      <dsp:nvSpPr>
        <dsp:cNvPr id="0" name=""/>
        <dsp:cNvSpPr/>
      </dsp:nvSpPr>
      <dsp:spPr>
        <a:xfrm>
          <a:off x="686232" y="451749"/>
          <a:ext cx="4234959" cy="4234959"/>
        </a:xfrm>
        <a:custGeom>
          <a:avLst/>
          <a:gdLst/>
          <a:ahLst/>
          <a:cxnLst/>
          <a:rect l="0" t="0" r="0" b="0"/>
          <a:pathLst>
            <a:path>
              <a:moveTo>
                <a:pt x="637782" y="602812"/>
              </a:moveTo>
              <a:arcTo wR="2117479" hR="2117479" stAng="13540146" swAng="150129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8C1C13-2C9A-404D-939F-A570147E405E}" type="datetime1">
              <a:rPr lang="ru-RU" noProof="1" smtClean="0"/>
              <a:t>26.12.2022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B53ADFC-ABB8-401A-BB24-33FDAFEDCEBD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733249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4B43695-5FA6-4F02-B9E0-061FEB8531FD}" type="datetime1">
              <a:rPr lang="ru-RU" noProof="1" smtClean="0"/>
              <a:t>26.12.2022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725628-3A68-42F4-BA86-981817953149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6492586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045DD2-32C9-476A-932C-277C65CA2716}" type="slidenum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731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:notes"/>
          <p:cNvSpPr txBox="1">
            <a:spLocks noGrp="1"/>
          </p:cNvSpPr>
          <p:nvPr>
            <p:ph type="body" idx="1"/>
          </p:nvPr>
        </p:nvSpPr>
        <p:spPr>
          <a:xfrm>
            <a:off x="923608" y="3373755"/>
            <a:ext cx="7388860" cy="2760345"/>
          </a:xfrm>
          <a:prstGeom prst="rect">
            <a:avLst/>
          </a:prstGeom>
        </p:spPr>
        <p:txBody>
          <a:bodyPr spcFirstLastPara="1" wrap="square" lIns="58475" tIns="29225" rIns="58475" bIns="29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3487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:notes"/>
          <p:cNvSpPr txBox="1">
            <a:spLocks noGrp="1"/>
          </p:cNvSpPr>
          <p:nvPr>
            <p:ph type="body" idx="1"/>
          </p:nvPr>
        </p:nvSpPr>
        <p:spPr>
          <a:xfrm>
            <a:off x="923608" y="3373755"/>
            <a:ext cx="7388860" cy="2760345"/>
          </a:xfrm>
          <a:prstGeom prst="rect">
            <a:avLst/>
          </a:prstGeom>
        </p:spPr>
        <p:txBody>
          <a:bodyPr spcFirstLastPara="1" wrap="square" lIns="58475" tIns="29225" rIns="58475" bIns="29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1492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725628-3A68-42F4-BA86-981817953149}" type="slidenum">
              <a:rPr lang="ru-RU" noProof="1" smtClean="0"/>
              <a:t>6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280867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725628-3A68-42F4-BA86-981817953149}" type="slidenum">
              <a:rPr lang="ru-RU" noProof="1" smtClean="0"/>
              <a:t>7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945971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923608" y="3373755"/>
            <a:ext cx="7388860" cy="2760345"/>
          </a:xfrm>
          <a:prstGeom prst="rect">
            <a:avLst/>
          </a:prstGeom>
        </p:spPr>
        <p:txBody>
          <a:bodyPr spcFirstLastPara="1" wrap="square" lIns="58475" tIns="29225" rIns="58475" bIns="29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4432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45DD2-32C9-476A-932C-277C65CA271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982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CDF17-9BE0-47FA-A1B8-54FCCE453CDA}" type="datetime1">
              <a:rPr lang="en-US" smtClean="0"/>
              <a:t>12/26/2022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102D69"/>
                </a:solidFill>
                <a:latin typeface="Myriad Pro"/>
                <a:cs typeface="Myriad Pro"/>
              </a:defRPr>
            </a:lvl1pPr>
          </a:lstStyle>
          <a:p>
            <a:pPr marL="28575">
              <a:spcBef>
                <a:spcPts val="23"/>
              </a:spcBef>
            </a:pPr>
            <a:fld id="{81D60167-4931-47E6-BA6A-407CBD079E47}" type="slidenum">
              <a:rPr lang="ru-RU" smtClean="0"/>
              <a:pPr marL="28575">
                <a:spcBef>
                  <a:spcPts val="23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481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024127" y="2286000"/>
            <a:ext cx="4754880" cy="4023360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989320" y="2286000"/>
            <a:ext cx="4754880" cy="4023360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60392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02412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024128" y="2967788"/>
            <a:ext cx="4754880" cy="3341572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599088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990888" y="2967788"/>
            <a:ext cx="4754880" cy="3341572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776579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921367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341939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24128" y="2257506"/>
            <a:ext cx="438912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32344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610600" y="4960138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67E5644-1E61-4311-A31E-84CB9C7AA8A9}" type="slidenum">
              <a:rPr lang="ru-RU" noProof="1" dirty="0" smtClean="0"/>
              <a:t>‹#›</a:t>
            </a:fld>
            <a:endParaRPr lang="ru-RU" noProof="1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413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58148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990601" y="762000"/>
            <a:ext cx="7581900" cy="5410200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628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19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044278" y="1944242"/>
            <a:ext cx="3425774" cy="1427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31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46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4275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spect="1"/>
          </p:cNvSpPr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7857" y="2647728"/>
            <a:ext cx="3031852" cy="1722419"/>
          </a:xfrm>
        </p:spPr>
        <p:txBody>
          <a:bodyPr rtlCol="0" anchor="ctr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2" name="Прямоугольник 11"/>
          <p:cNvSpPr/>
          <p:nvPr userDrawn="1"/>
        </p:nvSpPr>
        <p:spPr>
          <a:xfrm rot="5400000">
            <a:off x="1415595" y="3435840"/>
            <a:ext cx="57607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3947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24455" y="3131738"/>
            <a:ext cx="5943089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tx1"/>
                </a:solidFill>
                <a:latin typeface="Myriad Pro Black"/>
                <a:cs typeface="Myriad Pr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1523" y="3067050"/>
            <a:ext cx="10688954" cy="230832"/>
          </a:xfrm>
        </p:spPr>
        <p:txBody>
          <a:bodyPr lIns="0" tIns="0" rIns="0" bIns="0"/>
          <a:lstStyle>
            <a:lvl1pPr>
              <a:defRPr sz="1500" b="1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2D321-0056-4439-8140-7D79E85FA27F}" type="datetime1">
              <a:rPr lang="en-US" smtClean="0"/>
              <a:t>12/26/2022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102D69"/>
                </a:solidFill>
                <a:latin typeface="Myriad Pro"/>
                <a:cs typeface="Myriad Pro"/>
              </a:defRPr>
            </a:lvl1pPr>
          </a:lstStyle>
          <a:p>
            <a:pPr marL="28575">
              <a:spcBef>
                <a:spcPts val="23"/>
              </a:spcBef>
            </a:pPr>
            <a:fld id="{81D60167-4931-47E6-BA6A-407CBD079E47}" type="slidenum">
              <a:rPr lang="ru-RU" smtClean="0"/>
              <a:pPr marL="28575">
                <a:spcBef>
                  <a:spcPts val="23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69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0" y="752475"/>
            <a:ext cx="495300" cy="72390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24455" y="3131738"/>
            <a:ext cx="5943089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tx1"/>
                </a:solidFill>
                <a:latin typeface="Myriad Pro Black"/>
                <a:cs typeface="Myriad Pr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2D05D-2D7F-41B0-A573-60D364AED6E3}" type="datetime1">
              <a:rPr lang="en-US" smtClean="0"/>
              <a:t>12/26/2022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102D69"/>
                </a:solidFill>
                <a:latin typeface="Myriad Pro"/>
                <a:cs typeface="Myriad Pro"/>
              </a:defRPr>
            </a:lvl1pPr>
          </a:lstStyle>
          <a:p>
            <a:pPr marL="28575">
              <a:spcBef>
                <a:spcPts val="23"/>
              </a:spcBef>
            </a:pPr>
            <a:fld id="{81D60167-4931-47E6-BA6A-407CBD079E47}" type="slidenum">
              <a:rPr lang="ru-RU" smtClean="0"/>
              <a:pPr marL="28575">
                <a:spcBef>
                  <a:spcPts val="23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41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2000" y="6181725"/>
            <a:ext cx="2905125" cy="0"/>
          </a:xfrm>
          <a:custGeom>
            <a:avLst/>
            <a:gdLst/>
            <a:ahLst/>
            <a:cxnLst/>
            <a:rect l="l" t="t" r="r" b="b"/>
            <a:pathLst>
              <a:path w="3873500">
                <a:moveTo>
                  <a:pt x="0" y="0"/>
                </a:moveTo>
                <a:lnTo>
                  <a:pt x="3873500" y="0"/>
                </a:lnTo>
              </a:path>
            </a:pathLst>
          </a:custGeom>
          <a:ln w="12700">
            <a:solidFill>
              <a:srgbClr val="102D6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g object 17"/>
          <p:cNvSpPr/>
          <p:nvPr/>
        </p:nvSpPr>
        <p:spPr>
          <a:xfrm>
            <a:off x="0" y="752475"/>
            <a:ext cx="495300" cy="72390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24455" y="3131738"/>
            <a:ext cx="5943089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tx1"/>
                </a:solidFill>
                <a:latin typeface="Myriad Pro Black"/>
                <a:cs typeface="Myriad Pr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985C2-403F-4418-8389-2C8DEF9729CA}" type="datetime1">
              <a:rPr lang="en-US" smtClean="0"/>
              <a:t>12/26/2022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102D69"/>
                </a:solidFill>
                <a:latin typeface="Myriad Pro"/>
                <a:cs typeface="Myriad Pro"/>
              </a:defRPr>
            </a:lvl1pPr>
          </a:lstStyle>
          <a:p>
            <a:pPr marL="28575">
              <a:spcBef>
                <a:spcPts val="23"/>
              </a:spcBef>
            </a:pPr>
            <a:fld id="{81D60167-4931-47E6-BA6A-407CBD079E47}" type="slidenum">
              <a:rPr lang="ru-RU" smtClean="0"/>
              <a:pPr marL="28575">
                <a:spcBef>
                  <a:spcPts val="23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92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9E965-7B67-4D0C-9CBA-06C6C8C7F87E}" type="datetime1">
              <a:rPr lang="en-US" smtClean="0"/>
              <a:t>12/26/2022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102D69"/>
                </a:solidFill>
                <a:latin typeface="Myriad Pro"/>
                <a:cs typeface="Myriad Pro"/>
              </a:defRPr>
            </a:lvl1pPr>
          </a:lstStyle>
          <a:p>
            <a:pPr marL="28575">
              <a:spcBef>
                <a:spcPts val="23"/>
              </a:spcBef>
            </a:pPr>
            <a:fld id="{81D60167-4931-47E6-BA6A-407CBD079E47}" type="slidenum">
              <a:rPr lang="ru-RU" smtClean="0"/>
              <a:pPr marL="28575">
                <a:spcBef>
                  <a:spcPts val="23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08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333018" y="6230988"/>
            <a:ext cx="125730" cy="3231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089167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Овал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ru-RU" noProof="1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24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16459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Овал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b="0" spc="200" baseline="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92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2000" y="6181725"/>
            <a:ext cx="2905125" cy="0"/>
          </a:xfrm>
          <a:custGeom>
            <a:avLst/>
            <a:gdLst/>
            <a:ahLst/>
            <a:cxnLst/>
            <a:rect l="l" t="t" r="r" b="b"/>
            <a:pathLst>
              <a:path w="3873500">
                <a:moveTo>
                  <a:pt x="0" y="0"/>
                </a:moveTo>
                <a:lnTo>
                  <a:pt x="3873500" y="0"/>
                </a:lnTo>
              </a:path>
            </a:pathLst>
          </a:custGeom>
          <a:ln w="12700">
            <a:solidFill>
              <a:srgbClr val="102D6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24455" y="3131738"/>
            <a:ext cx="5943089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Myriad Pro Black"/>
                <a:cs typeface="Myriad Pr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1523" y="3067050"/>
            <a:ext cx="1068895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8ABB7-0EE1-49BB-AB1A-0B1B2CEDFA73}" type="datetime1">
              <a:rPr lang="en-US" smtClean="0"/>
              <a:t>12/26/2022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33018" y="6230988"/>
            <a:ext cx="125730" cy="4847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102D69"/>
                </a:solidFill>
                <a:latin typeface="Myriad Pro"/>
                <a:cs typeface="Myriad Pro"/>
              </a:defRPr>
            </a:lvl1pPr>
          </a:lstStyle>
          <a:p>
            <a:pPr marL="28575">
              <a:spcBef>
                <a:spcPts val="23"/>
              </a:spcBef>
            </a:pPr>
            <a:fld id="{81D60167-4931-47E6-BA6A-407CBD079E47}" type="slidenum">
              <a:rPr lang="ru-RU" smtClean="0"/>
              <a:pPr marL="28575">
                <a:spcBef>
                  <a:spcPts val="23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31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707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cxnSp>
        <p:nvCxnSpPr>
          <p:cNvPr id="7" name="Прямая соединительная линия 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94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  <p:sldLayoutId id="2147483687" r:id="rId13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gif"/><Relationship Id="rId5" Type="http://schemas.openxmlformats.org/officeDocument/2006/relationships/hyperlink" Target="mailto:naksakova@hse.ru" TargetMode="External"/><Relationship Id="rId4" Type="http://schemas.openxmlformats.org/officeDocument/2006/relationships/hyperlink" Target="https://www.hse.ru/ma/peopl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tiff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14900"/>
            <a:ext cx="504825" cy="1181100"/>
          </a:xfrm>
          <a:custGeom>
            <a:avLst/>
            <a:gdLst/>
            <a:ahLst/>
            <a:cxnLst/>
            <a:rect l="l" t="t" r="r" b="b"/>
            <a:pathLst>
              <a:path w="673100" h="1574800">
                <a:moveTo>
                  <a:pt x="673100" y="0"/>
                </a:moveTo>
                <a:lnTo>
                  <a:pt x="0" y="0"/>
                </a:lnTo>
                <a:lnTo>
                  <a:pt x="0" y="1574800"/>
                </a:lnTo>
                <a:lnTo>
                  <a:pt x="673100" y="1574800"/>
                </a:lnTo>
                <a:lnTo>
                  <a:pt x="6731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00" y="4914900"/>
            <a:ext cx="762000" cy="1181100"/>
          </a:xfrm>
          <a:custGeom>
            <a:avLst/>
            <a:gdLst/>
            <a:ahLst/>
            <a:cxnLst/>
            <a:rect l="l" t="t" r="r" b="b"/>
            <a:pathLst>
              <a:path w="1016000" h="1574800">
                <a:moveTo>
                  <a:pt x="1016000" y="0"/>
                </a:moveTo>
                <a:lnTo>
                  <a:pt x="0" y="0"/>
                </a:lnTo>
                <a:lnTo>
                  <a:pt x="0" y="1574800"/>
                </a:lnTo>
                <a:lnTo>
                  <a:pt x="1016000" y="1574800"/>
                </a:lnTo>
                <a:lnTo>
                  <a:pt x="10160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300" y="2307069"/>
            <a:ext cx="8420100" cy="4172296"/>
          </a:xfrm>
          <a:prstGeom prst="rect">
            <a:avLst/>
          </a:prstGeom>
          <a:ln w="50800">
            <a:solidFill>
              <a:srgbClr val="CB2F0D"/>
            </a:solidFill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defTabSz="685800"/>
            <a:endParaRPr sz="4125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685800"/>
            <a:endParaRPr sz="4125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685800"/>
            <a:endParaRPr lang="ru-RU" sz="4125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685800"/>
            <a:endParaRPr lang="ru-RU" sz="4125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8604" defTabSz="685800">
              <a:spcBef>
                <a:spcPts val="2468"/>
              </a:spcBef>
            </a:pPr>
            <a:endParaRPr lang="en-US" sz="1950" dirty="0">
              <a:solidFill>
                <a:prstClr val="black"/>
              </a:solidFill>
              <a:latin typeface="Myriad Pro Black"/>
              <a:cs typeface="Myriad Pro Black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898223-3F6B-1E48-9227-B80DDF5BE6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1" t="25442" r="17314" b="17314"/>
          <a:stretch/>
        </p:blipFill>
        <p:spPr>
          <a:xfrm>
            <a:off x="9958917" y="228600"/>
            <a:ext cx="1509183" cy="1314450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2E8F69FA-D93D-4873-9AE0-CED39FA42DA9}"/>
              </a:ext>
            </a:extLst>
          </p:cNvPr>
          <p:cNvSpPr txBox="1"/>
          <p:nvPr/>
        </p:nvSpPr>
        <p:spPr>
          <a:xfrm>
            <a:off x="781050" y="3543301"/>
            <a:ext cx="7658100" cy="223843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lang="ru-RU" sz="3600" b="1" spc="-4" dirty="0">
                <a:solidFill>
                  <a:prstClr val="black"/>
                </a:solidFill>
                <a:latin typeface="+mj-lt"/>
                <a:cs typeface="Myriad Pro"/>
              </a:rPr>
              <a:t>Магистерская программа</a:t>
            </a:r>
          </a:p>
          <a:p>
            <a:pPr marL="9525" defTabSz="685800">
              <a:spcBef>
                <a:spcPts val="75"/>
              </a:spcBef>
            </a:pPr>
            <a:r>
              <a:rPr lang="ru-RU" sz="3600" b="1" spc="-4" dirty="0">
                <a:solidFill>
                  <a:prstClr val="black"/>
                </a:solidFill>
                <a:latin typeface="+mj-lt"/>
                <a:cs typeface="Myriad Pro"/>
              </a:rPr>
              <a:t>«Управление людьми: цифровые технологии и организационное развитие»</a:t>
            </a:r>
            <a:endParaRPr sz="3600" dirty="0">
              <a:solidFill>
                <a:prstClr val="black"/>
              </a:solidFill>
              <a:latin typeface="+mj-lt"/>
              <a:cs typeface="Myriad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28F2C39-061C-2140-9C2F-A2AFC913844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10</a:t>
            </a:fld>
            <a:endParaRPr lang="ru-RU"/>
          </a:p>
        </p:txBody>
      </p:sp>
      <p:grpSp>
        <p:nvGrpSpPr>
          <p:cNvPr id="21" name="Group 24">
            <a:extLst>
              <a:ext uri="{FF2B5EF4-FFF2-40B4-BE49-F238E27FC236}">
                <a16:creationId xmlns:a16="http://schemas.microsoft.com/office/drawing/2014/main" id="{ADCB9456-AC91-0A4E-9C7A-537C6369634A}"/>
              </a:ext>
            </a:extLst>
          </p:cNvPr>
          <p:cNvGrpSpPr/>
          <p:nvPr/>
        </p:nvGrpSpPr>
        <p:grpSpPr>
          <a:xfrm>
            <a:off x="3838004" y="1614543"/>
            <a:ext cx="4125175" cy="4250962"/>
            <a:chOff x="2811060" y="1743894"/>
            <a:chExt cx="4125175" cy="4061115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5CCFCD1E-E410-6745-AE3A-C6EC64B220AC}"/>
                </a:ext>
              </a:extLst>
            </p:cNvPr>
            <p:cNvSpPr>
              <a:spLocks/>
            </p:cNvSpPr>
            <p:nvPr/>
          </p:nvSpPr>
          <p:spPr bwMode="gray">
            <a:xfrm>
              <a:off x="2811060" y="3813039"/>
              <a:ext cx="2010130" cy="1991970"/>
            </a:xfrm>
            <a:custGeom>
              <a:avLst/>
              <a:gdLst>
                <a:gd name="T0" fmla="*/ 1373933492 w 285"/>
                <a:gd name="T1" fmla="*/ 997671888 h 286"/>
                <a:gd name="T2" fmla="*/ 669170444 w 285"/>
                <a:gd name="T3" fmla="*/ 0 h 286"/>
                <a:gd name="T4" fmla="*/ 0 w 285"/>
                <a:gd name="T5" fmla="*/ 0 h 286"/>
                <a:gd name="T6" fmla="*/ 2028864394 w 285"/>
                <a:gd name="T7" fmla="*/ 1729296545 h 286"/>
                <a:gd name="T8" fmla="*/ 2028864394 w 285"/>
                <a:gd name="T9" fmla="*/ 1160927192 h 286"/>
                <a:gd name="T10" fmla="*/ 1373933492 w 285"/>
                <a:gd name="T11" fmla="*/ 997671888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5"/>
                <a:gd name="T19" fmla="*/ 0 h 286"/>
                <a:gd name="T20" fmla="*/ 285 w 285"/>
                <a:gd name="T21" fmla="*/ 286 h 2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5" h="286">
                  <a:moveTo>
                    <a:pt x="193" y="165"/>
                  </a:moveTo>
                  <a:cubicBezTo>
                    <a:pt x="132" y="130"/>
                    <a:pt x="97" y="66"/>
                    <a:pt x="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56"/>
                    <a:pt x="129" y="282"/>
                    <a:pt x="285" y="286"/>
                  </a:cubicBezTo>
                  <a:cubicBezTo>
                    <a:pt x="285" y="192"/>
                    <a:pt x="285" y="192"/>
                    <a:pt x="285" y="192"/>
                  </a:cubicBezTo>
                  <a:cubicBezTo>
                    <a:pt x="254" y="190"/>
                    <a:pt x="222" y="182"/>
                    <a:pt x="193" y="165"/>
                  </a:cubicBezTo>
                  <a:close/>
                </a:path>
              </a:pathLst>
            </a:custGeom>
            <a:solidFill>
              <a:srgbClr val="602320"/>
            </a:solidFill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42462536-8DD0-2A4C-A6E8-E85BA0EF2D81}"/>
                </a:ext>
              </a:extLst>
            </p:cNvPr>
            <p:cNvSpPr>
              <a:spLocks/>
            </p:cNvSpPr>
            <p:nvPr/>
          </p:nvSpPr>
          <p:spPr bwMode="gray">
            <a:xfrm>
              <a:off x="2811060" y="1743894"/>
              <a:ext cx="2010130" cy="1987473"/>
            </a:xfrm>
            <a:custGeom>
              <a:avLst/>
              <a:gdLst>
                <a:gd name="T0" fmla="*/ 861378669 w 285"/>
                <a:gd name="T1" fmla="*/ 1169874221 h 285"/>
                <a:gd name="T2" fmla="*/ 2028864394 w 285"/>
                <a:gd name="T3" fmla="*/ 569784630 h 285"/>
                <a:gd name="T4" fmla="*/ 2028864394 w 285"/>
                <a:gd name="T5" fmla="*/ 0 h 285"/>
                <a:gd name="T6" fmla="*/ 0 w 285"/>
                <a:gd name="T7" fmla="*/ 1727536036 h 285"/>
                <a:gd name="T8" fmla="*/ 669170444 w 285"/>
                <a:gd name="T9" fmla="*/ 1727536036 h 285"/>
                <a:gd name="T10" fmla="*/ 861378669 w 285"/>
                <a:gd name="T11" fmla="*/ 1169874221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5"/>
                <a:gd name="T19" fmla="*/ 0 h 285"/>
                <a:gd name="T20" fmla="*/ 285 w 285"/>
                <a:gd name="T21" fmla="*/ 285 h 2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5" h="285">
                  <a:moveTo>
                    <a:pt x="121" y="193"/>
                  </a:moveTo>
                  <a:cubicBezTo>
                    <a:pt x="156" y="132"/>
                    <a:pt x="219" y="96"/>
                    <a:pt x="285" y="94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129" y="3"/>
                    <a:pt x="4" y="129"/>
                    <a:pt x="0" y="285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53"/>
                    <a:pt x="104" y="222"/>
                    <a:pt x="121" y="193"/>
                  </a:cubicBezTo>
                  <a:close/>
                </a:path>
              </a:pathLst>
            </a:custGeom>
            <a:solidFill>
              <a:srgbClr val="EB8C00"/>
            </a:solidFill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335E2029-FB87-F549-A50E-1453F8733D50}"/>
                </a:ext>
              </a:extLst>
            </p:cNvPr>
            <p:cNvSpPr>
              <a:spLocks/>
            </p:cNvSpPr>
            <p:nvPr/>
          </p:nvSpPr>
          <p:spPr bwMode="gray">
            <a:xfrm>
              <a:off x="4926105" y="1743894"/>
              <a:ext cx="2010130" cy="1987473"/>
            </a:xfrm>
            <a:custGeom>
              <a:avLst/>
              <a:gdLst>
                <a:gd name="T0" fmla="*/ 654930735 w 285"/>
                <a:gd name="T1" fmla="*/ 727383383 h 285"/>
                <a:gd name="T2" fmla="*/ 1359693782 w 285"/>
                <a:gd name="T3" fmla="*/ 1727536036 h 285"/>
                <a:gd name="T4" fmla="*/ 2028864394 w 285"/>
                <a:gd name="T5" fmla="*/ 1727536036 h 285"/>
                <a:gd name="T6" fmla="*/ 0 w 285"/>
                <a:gd name="T7" fmla="*/ 0 h 285"/>
                <a:gd name="T8" fmla="*/ 0 w 285"/>
                <a:gd name="T9" fmla="*/ 569784630 h 285"/>
                <a:gd name="T10" fmla="*/ 654930735 w 285"/>
                <a:gd name="T11" fmla="*/ 727383383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5"/>
                <a:gd name="T19" fmla="*/ 0 h 285"/>
                <a:gd name="T20" fmla="*/ 285 w 285"/>
                <a:gd name="T21" fmla="*/ 285 h 2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5" h="285">
                  <a:moveTo>
                    <a:pt x="92" y="120"/>
                  </a:moveTo>
                  <a:cubicBezTo>
                    <a:pt x="153" y="156"/>
                    <a:pt x="188" y="219"/>
                    <a:pt x="191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1" y="129"/>
                    <a:pt x="156" y="3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95"/>
                    <a:pt x="63" y="104"/>
                    <a:pt x="92" y="120"/>
                  </a:cubicBezTo>
                  <a:close/>
                </a:path>
              </a:pathLst>
            </a:custGeom>
            <a:solidFill>
              <a:srgbClr val="DC6900"/>
            </a:solidFill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B34905-B25A-624C-B1EB-E6AFD76F8BEF}"/>
                </a:ext>
              </a:extLst>
            </p:cNvPr>
            <p:cNvSpPr>
              <a:spLocks/>
            </p:cNvSpPr>
            <p:nvPr/>
          </p:nvSpPr>
          <p:spPr bwMode="gray">
            <a:xfrm>
              <a:off x="4926105" y="3813039"/>
              <a:ext cx="2010130" cy="1991970"/>
            </a:xfrm>
            <a:custGeom>
              <a:avLst/>
              <a:gdLst>
                <a:gd name="T0" fmla="*/ 1167485724 w 285"/>
                <a:gd name="T1" fmla="*/ 556276031 h 286"/>
                <a:gd name="T2" fmla="*/ 0 w 285"/>
                <a:gd name="T3" fmla="*/ 1154880609 h 286"/>
                <a:gd name="T4" fmla="*/ 0 w 285"/>
                <a:gd name="T5" fmla="*/ 1729296545 h 286"/>
                <a:gd name="T6" fmla="*/ 2028864394 w 285"/>
                <a:gd name="T7" fmla="*/ 0 h 286"/>
                <a:gd name="T8" fmla="*/ 1359693782 w 285"/>
                <a:gd name="T9" fmla="*/ 0 h 286"/>
                <a:gd name="T10" fmla="*/ 1167485724 w 285"/>
                <a:gd name="T11" fmla="*/ 556276031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5"/>
                <a:gd name="T19" fmla="*/ 0 h 286"/>
                <a:gd name="T20" fmla="*/ 285 w 285"/>
                <a:gd name="T21" fmla="*/ 286 h 2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5" h="286">
                  <a:moveTo>
                    <a:pt x="164" y="92"/>
                  </a:moveTo>
                  <a:cubicBezTo>
                    <a:pt x="129" y="154"/>
                    <a:pt x="66" y="189"/>
                    <a:pt x="0" y="191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156" y="282"/>
                    <a:pt x="282" y="156"/>
                    <a:pt x="285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0" y="32"/>
                    <a:pt x="181" y="63"/>
                    <a:pt x="164" y="92"/>
                  </a:cubicBezTo>
                  <a:close/>
                </a:path>
              </a:pathLst>
            </a:custGeom>
            <a:solidFill>
              <a:srgbClr val="A32020"/>
            </a:solidFill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6" name="Freeform 29">
            <a:extLst>
              <a:ext uri="{FF2B5EF4-FFF2-40B4-BE49-F238E27FC236}">
                <a16:creationId xmlns:a16="http://schemas.microsoft.com/office/drawing/2014/main" id="{2973C589-6324-3049-BD37-C224C4102607}"/>
              </a:ext>
            </a:extLst>
          </p:cNvPr>
          <p:cNvSpPr/>
          <p:nvPr/>
        </p:nvSpPr>
        <p:spPr>
          <a:xfrm>
            <a:off x="6879058" y="1568103"/>
            <a:ext cx="3343643" cy="212252"/>
          </a:xfrm>
          <a:custGeom>
            <a:avLst/>
            <a:gdLst>
              <a:gd name="connsiteX0" fmla="*/ 0 w 733245"/>
              <a:gd name="connsiteY0" fmla="*/ 198407 h 198407"/>
              <a:gd name="connsiteX1" fmla="*/ 198407 w 733245"/>
              <a:gd name="connsiteY1" fmla="*/ 0 h 198407"/>
              <a:gd name="connsiteX2" fmla="*/ 733245 w 733245"/>
              <a:gd name="connsiteY2" fmla="*/ 0 h 198407"/>
              <a:gd name="connsiteX0" fmla="*/ 0 w 733245"/>
              <a:gd name="connsiteY0" fmla="*/ 198407 h 198407"/>
              <a:gd name="connsiteX1" fmla="*/ 37531 w 733245"/>
              <a:gd name="connsiteY1" fmla="*/ 0 h 198407"/>
              <a:gd name="connsiteX2" fmla="*/ 733245 w 733245"/>
              <a:gd name="connsiteY2" fmla="*/ 0 h 19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245" h="198407">
                <a:moveTo>
                  <a:pt x="0" y="198407"/>
                </a:moveTo>
                <a:lnTo>
                  <a:pt x="37531" y="0"/>
                </a:lnTo>
                <a:lnTo>
                  <a:pt x="733245" y="0"/>
                </a:lnTo>
              </a:path>
            </a:pathLst>
          </a:custGeom>
          <a:noFill/>
          <a:ln w="19050" cap="flat" cmpd="sng" algn="ctr">
            <a:solidFill>
              <a:srgbClr val="DC69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0DBC260C-7779-4743-B122-9E677D11E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9934" y="1614543"/>
            <a:ext cx="3984842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798513" eaLnBrk="0" hangingPunct="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kern="0" dirty="0">
                <a:solidFill>
                  <a:srgbClr val="DC6900"/>
                </a:solidFill>
                <a:latin typeface="Georgia" pitchFamily="18" charset="0"/>
                <a:cs typeface="Arial" charset="0"/>
              </a:rPr>
              <a:t>СЕМИНАР НАСТАВНИКА ПОЗВОЛЯЕТ ОПРЕДЕЛИТЬ ИНДИВИДУАЛЬНЮТ ТРАЕКТОРИЮ ОБУЧЕНИЯ </a:t>
            </a:r>
          </a:p>
          <a:p>
            <a:pPr marL="285750" indent="-285750" defTabSz="798513" eaLnBrk="0" hangingPunct="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kern="0" dirty="0">
                <a:solidFill>
                  <a:srgbClr val="DC6900"/>
                </a:solidFill>
                <a:latin typeface="Georgia" pitchFamily="18" charset="0"/>
                <a:cs typeface="Arial" charset="0"/>
              </a:rPr>
              <a:t>ПОДГОТОВКА КР (1 КУРС)</a:t>
            </a:r>
          </a:p>
          <a:p>
            <a:pPr marL="285750" indent="-285750" defTabSz="798513" eaLnBrk="0" hangingPunct="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kern="0" dirty="0">
                <a:solidFill>
                  <a:srgbClr val="DC6900"/>
                </a:solidFill>
                <a:latin typeface="Georgia" pitchFamily="18" charset="0"/>
                <a:cs typeface="Arial" charset="0"/>
              </a:rPr>
              <a:t>ПОДГОТОВКА ВРК (2 ГОД)</a:t>
            </a:r>
          </a:p>
          <a:p>
            <a:pPr defTabSz="798513" eaLnBrk="0" hangingPunct="0">
              <a:spcAft>
                <a:spcPts val="200"/>
              </a:spcAft>
              <a:defRPr/>
            </a:pPr>
            <a:r>
              <a:rPr lang="ru-RU" sz="1400" b="1" i="1" kern="0" dirty="0">
                <a:solidFill>
                  <a:srgbClr val="DC6900"/>
                </a:solidFill>
                <a:latin typeface="Georgia" pitchFamily="18" charset="0"/>
                <a:cs typeface="Arial" charset="0"/>
              </a:rPr>
              <a:t> </a:t>
            </a:r>
            <a:endParaRPr lang="ru-RU" sz="1400" dirty="0"/>
          </a:p>
        </p:txBody>
      </p:sp>
      <p:sp>
        <p:nvSpPr>
          <p:cNvPr id="28" name="Freeform 31">
            <a:extLst>
              <a:ext uri="{FF2B5EF4-FFF2-40B4-BE49-F238E27FC236}">
                <a16:creationId xmlns:a16="http://schemas.microsoft.com/office/drawing/2014/main" id="{8A4EE1F7-F4EA-B74A-9DD8-8EF84EF93481}"/>
              </a:ext>
            </a:extLst>
          </p:cNvPr>
          <p:cNvSpPr/>
          <p:nvPr/>
        </p:nvSpPr>
        <p:spPr>
          <a:xfrm flipH="1">
            <a:off x="1591648" y="1568103"/>
            <a:ext cx="3343643" cy="212252"/>
          </a:xfrm>
          <a:custGeom>
            <a:avLst/>
            <a:gdLst>
              <a:gd name="connsiteX0" fmla="*/ 0 w 733245"/>
              <a:gd name="connsiteY0" fmla="*/ 198407 h 198407"/>
              <a:gd name="connsiteX1" fmla="*/ 198407 w 733245"/>
              <a:gd name="connsiteY1" fmla="*/ 0 h 198407"/>
              <a:gd name="connsiteX2" fmla="*/ 733245 w 733245"/>
              <a:gd name="connsiteY2" fmla="*/ 0 h 198407"/>
              <a:gd name="connsiteX0" fmla="*/ 0 w 733245"/>
              <a:gd name="connsiteY0" fmla="*/ 198407 h 198407"/>
              <a:gd name="connsiteX1" fmla="*/ 37531 w 733245"/>
              <a:gd name="connsiteY1" fmla="*/ 0 h 198407"/>
              <a:gd name="connsiteX2" fmla="*/ 733245 w 733245"/>
              <a:gd name="connsiteY2" fmla="*/ 0 h 19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245" h="198407">
                <a:moveTo>
                  <a:pt x="0" y="198407"/>
                </a:moveTo>
                <a:lnTo>
                  <a:pt x="37531" y="0"/>
                </a:lnTo>
                <a:lnTo>
                  <a:pt x="733245" y="0"/>
                </a:lnTo>
              </a:path>
            </a:pathLst>
          </a:custGeom>
          <a:noFill/>
          <a:ln w="19050" cap="flat" cmpd="sng" algn="ctr">
            <a:solidFill>
              <a:srgbClr val="EB8C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E5B4776E-505F-D946-9FA4-F27CE5678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9" y="1672842"/>
            <a:ext cx="3707047" cy="112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798513" eaLnBrk="0" hangingPunct="0">
              <a:spcAft>
                <a:spcPts val="200"/>
              </a:spcAft>
              <a:defRPr/>
            </a:pPr>
            <a:r>
              <a:rPr lang="ru-RU" sz="1400" b="1" kern="0" dirty="0">
                <a:solidFill>
                  <a:srgbClr val="EB8C00"/>
                </a:solidFill>
                <a:latin typeface="Georgia" pitchFamily="18" charset="0"/>
                <a:cs typeface="Arial" charset="0"/>
              </a:rPr>
              <a:t>ПРОИЗВОДСТВЕННАЯ ПРАКТИКА НА 1 И 2 ГОДУ ОБУЧЕНИЯ НА БАЗЕ КОМПАНИЙ ПАРТНЕРОВ</a:t>
            </a:r>
          </a:p>
          <a:p>
            <a:pPr defTabSz="798513" eaLnBrk="0" hangingPunct="0">
              <a:spcAft>
                <a:spcPts val="200"/>
              </a:spcAft>
              <a:defRPr/>
            </a:pPr>
            <a:endParaRPr lang="en-GB" sz="1400" b="1" i="1" kern="0" dirty="0">
              <a:solidFill>
                <a:srgbClr val="EB8C00"/>
              </a:solidFill>
              <a:latin typeface="Georgia" pitchFamily="18" charset="0"/>
              <a:cs typeface="Arial" charset="0"/>
            </a:endParaRPr>
          </a:p>
          <a:p>
            <a:pPr marL="180975" indent="-180975" defTabSz="798513" eaLnBrk="0" hangingPunct="0">
              <a:spcAft>
                <a:spcPts val="200"/>
              </a:spcAft>
              <a:buFont typeface="Arial" pitchFamily="34" charset="0"/>
              <a:buChar char="•"/>
              <a:defRPr/>
            </a:pPr>
            <a:endParaRPr lang="en-GB" sz="1400" kern="0" dirty="0">
              <a:solidFill>
                <a:srgbClr val="000000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30" name="Freeform 33">
            <a:extLst>
              <a:ext uri="{FF2B5EF4-FFF2-40B4-BE49-F238E27FC236}">
                <a16:creationId xmlns:a16="http://schemas.microsoft.com/office/drawing/2014/main" id="{50F43F4A-ECC8-4347-BD14-57ED4E09EE0A}"/>
              </a:ext>
            </a:extLst>
          </p:cNvPr>
          <p:cNvSpPr/>
          <p:nvPr/>
        </p:nvSpPr>
        <p:spPr>
          <a:xfrm flipH="1" flipV="1">
            <a:off x="1591648" y="5748871"/>
            <a:ext cx="3343643" cy="212252"/>
          </a:xfrm>
          <a:custGeom>
            <a:avLst/>
            <a:gdLst>
              <a:gd name="connsiteX0" fmla="*/ 0 w 733245"/>
              <a:gd name="connsiteY0" fmla="*/ 198407 h 198407"/>
              <a:gd name="connsiteX1" fmla="*/ 198407 w 733245"/>
              <a:gd name="connsiteY1" fmla="*/ 0 h 198407"/>
              <a:gd name="connsiteX2" fmla="*/ 733245 w 733245"/>
              <a:gd name="connsiteY2" fmla="*/ 0 h 198407"/>
              <a:gd name="connsiteX0" fmla="*/ 0 w 733245"/>
              <a:gd name="connsiteY0" fmla="*/ 198407 h 198407"/>
              <a:gd name="connsiteX1" fmla="*/ 37531 w 733245"/>
              <a:gd name="connsiteY1" fmla="*/ 0 h 198407"/>
              <a:gd name="connsiteX2" fmla="*/ 733245 w 733245"/>
              <a:gd name="connsiteY2" fmla="*/ 0 h 19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245" h="198407">
                <a:moveTo>
                  <a:pt x="0" y="198407"/>
                </a:moveTo>
                <a:lnTo>
                  <a:pt x="37531" y="0"/>
                </a:lnTo>
                <a:lnTo>
                  <a:pt x="733245" y="0"/>
                </a:lnTo>
              </a:path>
            </a:pathLst>
          </a:custGeom>
          <a:noFill/>
          <a:ln w="19050" cap="flat" cmpd="sng" algn="ctr">
            <a:solidFill>
              <a:srgbClr val="60232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AC59C8DF-F78D-D24E-A405-591EE66FE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32" y="4403171"/>
            <a:ext cx="3707047" cy="134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798513" eaLnBrk="0" hangingPunct="0">
              <a:spcAft>
                <a:spcPts val="200"/>
              </a:spcAft>
              <a:defRPr/>
            </a:pPr>
            <a:r>
              <a:rPr lang="ru-RU" sz="1400" b="1" kern="0" dirty="0">
                <a:solidFill>
                  <a:srgbClr val="602320"/>
                </a:solidFill>
                <a:latin typeface="Georgia" pitchFamily="18" charset="0"/>
                <a:cs typeface="Arial" charset="0"/>
              </a:rPr>
              <a:t>РЕАЛИЗАЦИЯ ГРУППОВЫХ КОНСУЛЬТАЦИОННЫХ ПРОЕКТОВ</a:t>
            </a:r>
          </a:p>
          <a:p>
            <a:pPr marL="171450" indent="-171450" defTabSz="798513" eaLnBrk="0" hangingPunct="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rgbClr val="602320"/>
                </a:solidFill>
                <a:latin typeface="Georgia" pitchFamily="18" charset="0"/>
                <a:cs typeface="Arial" charset="0"/>
              </a:rPr>
              <a:t>Корпоративные партнёры предоставляют задачи для решения в рамках консультационных </a:t>
            </a:r>
            <a:r>
              <a:rPr lang="ru-RU" sz="1400" kern="0" dirty="0" err="1">
                <a:solidFill>
                  <a:srgbClr val="602320"/>
                </a:solidFill>
                <a:latin typeface="Georgia" pitchFamily="18" charset="0"/>
                <a:cs typeface="Arial" charset="0"/>
              </a:rPr>
              <a:t>проктов</a:t>
            </a:r>
            <a:endParaRPr lang="ru-RU" sz="1400" kern="0" dirty="0">
              <a:solidFill>
                <a:srgbClr val="602320"/>
              </a:solidFill>
              <a:latin typeface="Georgia" pitchFamily="18" charset="0"/>
              <a:cs typeface="Arial" charset="0"/>
            </a:endParaRPr>
          </a:p>
          <a:p>
            <a:pPr marL="171450" indent="-171450" defTabSz="798513" eaLnBrk="0" hangingPunct="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rgbClr val="602320"/>
                </a:solidFill>
                <a:latin typeface="Georgia" pitchFamily="18" charset="0"/>
                <a:cs typeface="Arial" charset="0"/>
              </a:rPr>
              <a:t>Выделяют менторов-кураторов </a:t>
            </a:r>
            <a:endParaRPr lang="ru-RU" sz="1200" dirty="0"/>
          </a:p>
        </p:txBody>
      </p:sp>
      <p:sp>
        <p:nvSpPr>
          <p:cNvPr id="32" name="Freeform 35">
            <a:extLst>
              <a:ext uri="{FF2B5EF4-FFF2-40B4-BE49-F238E27FC236}">
                <a16:creationId xmlns:a16="http://schemas.microsoft.com/office/drawing/2014/main" id="{96DAF7D3-ACC5-034C-BB8A-97941F544507}"/>
              </a:ext>
            </a:extLst>
          </p:cNvPr>
          <p:cNvSpPr/>
          <p:nvPr/>
        </p:nvSpPr>
        <p:spPr>
          <a:xfrm flipV="1">
            <a:off x="6879058" y="5748871"/>
            <a:ext cx="3343643" cy="212252"/>
          </a:xfrm>
          <a:custGeom>
            <a:avLst/>
            <a:gdLst>
              <a:gd name="connsiteX0" fmla="*/ 0 w 733245"/>
              <a:gd name="connsiteY0" fmla="*/ 198407 h 198407"/>
              <a:gd name="connsiteX1" fmla="*/ 198407 w 733245"/>
              <a:gd name="connsiteY1" fmla="*/ 0 h 198407"/>
              <a:gd name="connsiteX2" fmla="*/ 733245 w 733245"/>
              <a:gd name="connsiteY2" fmla="*/ 0 h 198407"/>
              <a:gd name="connsiteX0" fmla="*/ 0 w 733245"/>
              <a:gd name="connsiteY0" fmla="*/ 198407 h 198407"/>
              <a:gd name="connsiteX1" fmla="*/ 37531 w 733245"/>
              <a:gd name="connsiteY1" fmla="*/ 0 h 198407"/>
              <a:gd name="connsiteX2" fmla="*/ 733245 w 733245"/>
              <a:gd name="connsiteY2" fmla="*/ 0 h 19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245" h="198407">
                <a:moveTo>
                  <a:pt x="0" y="198407"/>
                </a:moveTo>
                <a:lnTo>
                  <a:pt x="37531" y="0"/>
                </a:lnTo>
                <a:lnTo>
                  <a:pt x="733245" y="0"/>
                </a:lnTo>
              </a:path>
            </a:pathLst>
          </a:custGeom>
          <a:noFill/>
          <a:ln w="19050" cap="flat" cmpd="sng" algn="ctr">
            <a:solidFill>
              <a:srgbClr val="A3202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D0005073-109B-0242-8B53-3BDEEAAC4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7327" y="4709305"/>
            <a:ext cx="3695241" cy="67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798513" eaLnBrk="0" hangingPunct="0">
              <a:spcAft>
                <a:spcPts val="200"/>
              </a:spcAft>
              <a:defRPr/>
            </a:pPr>
            <a:r>
              <a:rPr lang="ru-RU" sz="1400" b="1" kern="0" dirty="0">
                <a:solidFill>
                  <a:srgbClr val="A32020"/>
                </a:solidFill>
                <a:latin typeface="Georgia" pitchFamily="18" charset="0"/>
                <a:cs typeface="Arial" charset="0"/>
              </a:rPr>
              <a:t>НИС СОВРЕМЕННЫЕ МЕТОДЫ В </a:t>
            </a:r>
            <a:r>
              <a:rPr lang="en-GB" sz="1400" b="1" kern="0" dirty="0">
                <a:solidFill>
                  <a:srgbClr val="A32020"/>
                </a:solidFill>
                <a:latin typeface="Georgia" pitchFamily="18" charset="0"/>
                <a:cs typeface="Arial" charset="0"/>
              </a:rPr>
              <a:t>HR</a:t>
            </a:r>
          </a:p>
          <a:p>
            <a:pPr defTabSz="798513" eaLnBrk="0" hangingPunct="0">
              <a:spcAft>
                <a:spcPts val="200"/>
              </a:spcAft>
              <a:defRPr/>
            </a:pPr>
            <a:r>
              <a:rPr lang="ru-RU" sz="1400" b="1" kern="0" dirty="0">
                <a:solidFill>
                  <a:srgbClr val="A32020"/>
                </a:solidFill>
                <a:latin typeface="Georgia" pitchFamily="18" charset="0"/>
                <a:cs typeface="Arial" charset="0"/>
              </a:rPr>
              <a:t>ПРОЕКТНЫЙ СЕМИНАР «ЦИФРОВОЙ </a:t>
            </a:r>
            <a:r>
              <a:rPr lang="en-GB" sz="1400" b="1" kern="0" dirty="0">
                <a:solidFill>
                  <a:srgbClr val="A32020"/>
                </a:solidFill>
                <a:latin typeface="Georgia" pitchFamily="18" charset="0"/>
                <a:cs typeface="Arial" charset="0"/>
              </a:rPr>
              <a:t>HR </a:t>
            </a:r>
            <a:r>
              <a:rPr lang="ru-RU" sz="1400" b="1" kern="0" dirty="0">
                <a:solidFill>
                  <a:srgbClr val="A32020"/>
                </a:solidFill>
                <a:latin typeface="Georgia" pitchFamily="18" charset="0"/>
                <a:cs typeface="Arial" charset="0"/>
              </a:rPr>
              <a:t>ПРОЕКТ»</a:t>
            </a:r>
            <a:endParaRPr lang="ru-RU" sz="1400" dirty="0"/>
          </a:p>
        </p:txBody>
      </p:sp>
      <p:sp>
        <p:nvSpPr>
          <p:cNvPr id="34" name="Rectangle 37">
            <a:extLst>
              <a:ext uri="{FF2B5EF4-FFF2-40B4-BE49-F238E27FC236}">
                <a16:creationId xmlns:a16="http://schemas.microsoft.com/office/drawing/2014/main" id="{F56D7224-1B57-1A48-96FC-16D3FAAB3D47}"/>
              </a:ext>
            </a:extLst>
          </p:cNvPr>
          <p:cNvSpPr/>
          <p:nvPr/>
        </p:nvSpPr>
        <p:spPr>
          <a:xfrm>
            <a:off x="4598732" y="3544789"/>
            <a:ext cx="26092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18824"/>
            <a:r>
              <a:rPr lang="ru-RU" sz="2000" b="1" i="1" dirty="0">
                <a:solidFill>
                  <a:srgbClr val="000000"/>
                </a:solidFill>
                <a:latin typeface="Georgia"/>
              </a:rPr>
              <a:t>Цифровая компания</a:t>
            </a:r>
            <a:endParaRPr lang="en-GB" sz="2000" b="1" i="1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5" name="Rectangle 38">
            <a:extLst>
              <a:ext uri="{FF2B5EF4-FFF2-40B4-BE49-F238E27FC236}">
                <a16:creationId xmlns:a16="http://schemas.microsoft.com/office/drawing/2014/main" id="{B3BB33EF-8004-934E-A2F4-C201028F2DE7}"/>
              </a:ext>
            </a:extLst>
          </p:cNvPr>
          <p:cNvSpPr/>
          <p:nvPr/>
        </p:nvSpPr>
        <p:spPr>
          <a:xfrm rot="18815338">
            <a:off x="4173001" y="2284403"/>
            <a:ext cx="2350531" cy="1800200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 defTabSz="798513" eaLnBrk="0" hangingPunct="0">
              <a:spcAft>
                <a:spcPts val="200"/>
              </a:spcAft>
              <a:defRPr/>
            </a:pPr>
            <a:r>
              <a:rPr lang="en-GB" sz="1600" b="1" kern="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 </a:t>
            </a:r>
          </a:p>
        </p:txBody>
      </p:sp>
      <p:sp>
        <p:nvSpPr>
          <p:cNvPr id="37" name="Rectangle 40">
            <a:extLst>
              <a:ext uri="{FF2B5EF4-FFF2-40B4-BE49-F238E27FC236}">
                <a16:creationId xmlns:a16="http://schemas.microsoft.com/office/drawing/2014/main" id="{0A7FFB69-E8AC-5649-9203-7C9301D4150D}"/>
              </a:ext>
            </a:extLst>
          </p:cNvPr>
          <p:cNvSpPr/>
          <p:nvPr/>
        </p:nvSpPr>
        <p:spPr>
          <a:xfrm rot="2701602">
            <a:off x="4123998" y="3307427"/>
            <a:ext cx="2350531" cy="1800200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 defTabSz="798513" eaLnBrk="0" hangingPunct="0">
              <a:spcAft>
                <a:spcPts val="200"/>
              </a:spcAft>
              <a:defRPr/>
            </a:pPr>
            <a:r>
              <a:rPr lang="ru-RU" sz="1600" b="1" kern="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 </a:t>
            </a:r>
          </a:p>
        </p:txBody>
      </p:sp>
      <p:sp>
        <p:nvSpPr>
          <p:cNvPr id="39" name="Очень крутой заголовок…">
            <a:extLst>
              <a:ext uri="{FF2B5EF4-FFF2-40B4-BE49-F238E27FC236}">
                <a16:creationId xmlns:a16="http://schemas.microsoft.com/office/drawing/2014/main" id="{78A95A89-E6B1-DE40-BF9A-20ACD7C31413}"/>
              </a:ext>
            </a:extLst>
          </p:cNvPr>
          <p:cNvSpPr txBox="1"/>
          <p:nvPr/>
        </p:nvSpPr>
        <p:spPr>
          <a:xfrm>
            <a:off x="848758" y="214398"/>
            <a:ext cx="10153128" cy="561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 Black"/>
              </a:rPr>
              <a:t>Элементы учебного плана (ПРАКТИЧЕСКАЯ ЧАСТЬ</a:t>
            </a:r>
            <a:r>
              <a:rPr lang="en-GB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 Black"/>
              </a:rPr>
              <a:t>)</a:t>
            </a:r>
            <a:endParaRPr lang="ru-RU" sz="2700" b="1" cap="all" dirty="0">
              <a:solidFill>
                <a:schemeClr val="tx1">
                  <a:lumMod val="95000"/>
                  <a:lumOff val="5000"/>
                </a:schemeClr>
              </a:solidFill>
              <a:sym typeface="Arial Narrow"/>
            </a:endParaRPr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38C5FB9C-0D04-1746-8CDA-95E715186A98}"/>
              </a:ext>
            </a:extLst>
          </p:cNvPr>
          <p:cNvSpPr/>
          <p:nvPr/>
        </p:nvSpPr>
        <p:spPr>
          <a:xfrm>
            <a:off x="0" y="101134"/>
            <a:ext cx="778933" cy="663288"/>
          </a:xfrm>
          <a:custGeom>
            <a:avLst/>
            <a:gdLst/>
            <a:ahLst/>
            <a:cxnLst/>
            <a:rect l="l" t="t" r="r" b="b"/>
            <a:pathLst>
              <a:path w="1016000" h="1574800">
                <a:moveTo>
                  <a:pt x="1016000" y="0"/>
                </a:moveTo>
                <a:lnTo>
                  <a:pt x="0" y="0"/>
                </a:lnTo>
                <a:lnTo>
                  <a:pt x="0" y="1574800"/>
                </a:lnTo>
                <a:lnTo>
                  <a:pt x="1016000" y="1574800"/>
                </a:lnTo>
                <a:lnTo>
                  <a:pt x="10160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427430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7D62D-008C-F34B-BC01-C18932F43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571" y="772029"/>
            <a:ext cx="10538607" cy="7913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700" b="1" dirty="0">
                <a:solidFill>
                  <a:schemeClr val="tx1"/>
                </a:solidFill>
                <a:latin typeface="Myriad Pro Black"/>
              </a:rPr>
              <a:t>ОСОБЕННОСТИ ОРГАНИЗАЦИИ УЧЕБНОГО ПРОЦЕССА (1)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C3638E-34B3-9D40-BD84-4A3042264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322" y="1317812"/>
            <a:ext cx="10714065" cy="5540188"/>
          </a:xfrm>
        </p:spPr>
        <p:txBody>
          <a:bodyPr>
            <a:normAutofit/>
          </a:bodyPr>
          <a:lstStyle/>
          <a:p>
            <a:pPr marL="285750" indent="-285750" algn="l" defTabSz="457200" rtl="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800" b="0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cs typeface="+mn-cs"/>
              </a:rPr>
              <a:t>Программа построена по принципу </a:t>
            </a:r>
            <a:r>
              <a:rPr lang="en-US" sz="1800" b="0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cs typeface="+mn-cs"/>
              </a:rPr>
              <a:t>Learning Journey </a:t>
            </a:r>
            <a:r>
              <a:rPr lang="ru-RU" sz="1800" b="0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cs typeface="+mn-cs"/>
              </a:rPr>
              <a:t>для </a:t>
            </a:r>
            <a:r>
              <a:rPr lang="en-US" sz="1800" b="0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cs typeface="+mn-cs"/>
              </a:rPr>
              <a:t>HR </a:t>
            </a:r>
            <a:r>
              <a:rPr lang="ru-RU" sz="1800" b="0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cs typeface="+mn-cs"/>
              </a:rPr>
              <a:t>специалистов</a:t>
            </a:r>
          </a:p>
          <a:p>
            <a:pPr marL="285750" indent="-285750" algn="l" defTabSz="457200" rtl="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800" b="0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cs typeface="+mn-cs"/>
              </a:rPr>
              <a:t>В процесс обучения встроены инструменты цифрового </a:t>
            </a:r>
            <a:r>
              <a:rPr lang="en-US" sz="1800" b="0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cs typeface="+mn-cs"/>
              </a:rPr>
              <a:t>HR</a:t>
            </a:r>
            <a:r>
              <a:rPr lang="ru-RU" sz="1800" b="0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cs typeface="+mn-cs"/>
              </a:rPr>
              <a:t>:</a:t>
            </a:r>
          </a:p>
          <a:p>
            <a:pPr lvl="2" indent="-285750" algn="l" defTabSz="457200" rtl="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отбор на программу осуществляется с использованием ИИ и методов оценки потенциала</a:t>
            </a:r>
          </a:p>
          <a:p>
            <a:pPr lvl="2" indent="-285750" algn="l" defTabSz="457200" rtl="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гибридный формат обучения (онлайн / офлайн)</a:t>
            </a:r>
          </a:p>
          <a:p>
            <a:pPr lvl="2" indent="-285750" algn="l" defTabSz="457200" rtl="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использование предиктивной аналитики для мониторинга успеваемости студентов</a:t>
            </a:r>
          </a:p>
          <a:p>
            <a:pPr lvl="2" indent="-285750" algn="l" defTabSz="457200" rtl="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управление опытом студента, анализ динамики навыков в ходе обучения</a:t>
            </a:r>
            <a:endParaRPr lang="en-US" kern="1200" dirty="0">
              <a:solidFill>
                <a:prstClr val="black">
                  <a:lumMod val="85000"/>
                  <a:lumOff val="15000"/>
                </a:prstClr>
              </a:solidFill>
              <a:latin typeface="Arial Narrow" panose="020B0606020202030204" pitchFamily="34" charset="0"/>
            </a:endParaRPr>
          </a:p>
          <a:p>
            <a:pPr lvl="2" indent="-285750" algn="l" defTabSz="457200" rtl="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замер навыков на входе (студент) / на выходе (выпускник) для отслеживания прогресса развития мета-навыков</a:t>
            </a:r>
            <a:endParaRPr lang="ru-RU" kern="1200" dirty="0">
              <a:solidFill>
                <a:prstClr val="black">
                  <a:lumMod val="85000"/>
                  <a:lumOff val="15000"/>
                </a:prstClr>
              </a:solidFill>
              <a:latin typeface="Arial Narrow" panose="020B0606020202030204" pitchFamily="34" charset="0"/>
              <a:sym typeface="Calibri"/>
            </a:endParaRPr>
          </a:p>
          <a:p>
            <a:pPr marL="285750" indent="-285750" algn="l" defTabSz="457200" rtl="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800" b="0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cs typeface="+mn-cs"/>
              </a:rPr>
              <a:t>Практическое освоение инструментов цифрового </a:t>
            </a:r>
            <a:r>
              <a:rPr lang="en-US" sz="1800" b="0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cs typeface="+mn-cs"/>
              </a:rPr>
              <a:t>HR </a:t>
            </a:r>
            <a:r>
              <a:rPr lang="ru-RU" sz="1800" b="0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cs typeface="+mn-cs"/>
              </a:rPr>
              <a:t>обеспечивается партнерами программы – крупными российскими и международными компаниями, предоставляющими свои сервисы и технологии</a:t>
            </a:r>
          </a:p>
          <a:p>
            <a:pPr marL="285750" indent="-285750" algn="l" defTabSz="457200" rtl="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800" b="0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cs typeface="+mn-cs"/>
              </a:rPr>
              <a:t>Изучение действующих </a:t>
            </a:r>
            <a:r>
              <a:rPr lang="en" sz="1800" b="0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cs typeface="+mn-cs"/>
              </a:rPr>
              <a:t>HR </a:t>
            </a:r>
            <a:r>
              <a:rPr lang="ru-RU" sz="1800" b="0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cs typeface="+mn-cs"/>
              </a:rPr>
              <a:t>практик компаний-партнеров (работодателей / потенциальных работодателей) для</a:t>
            </a:r>
            <a:r>
              <a:rPr lang="ru-RU" sz="1800" b="0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cs typeface="+mn-cs"/>
                <a:sym typeface="Calibri"/>
              </a:rPr>
              <a:t> быстрой последующей адаптации выпускников</a:t>
            </a:r>
            <a:r>
              <a:rPr lang="ru-RU" sz="1800" b="0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cs typeface="+mn-cs"/>
              </a:rPr>
              <a:t> программы</a:t>
            </a:r>
          </a:p>
          <a:p>
            <a:pPr marL="285750" indent="-285750" algn="l" defTabSz="457200" rtl="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800" b="0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cs typeface="+mn-cs"/>
                <a:sym typeface="Calibri"/>
              </a:rPr>
              <a:t>Модульная организация учебного процесса. 4 модуля: </a:t>
            </a:r>
          </a:p>
          <a:p>
            <a:pPr marL="628650" lvl="1" indent="-285750" algn="l" defTabSz="457200" rtl="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sym typeface="Calibri"/>
              </a:rPr>
              <a:t>1 сентября – 30 октября</a:t>
            </a:r>
            <a:endParaRPr lang="en-US" kern="1200" dirty="0">
              <a:solidFill>
                <a:prstClr val="black">
                  <a:lumMod val="85000"/>
                  <a:lumOff val="15000"/>
                </a:prstClr>
              </a:solidFill>
              <a:latin typeface="Arial Narrow" panose="020B0606020202030204" pitchFamily="34" charset="0"/>
              <a:sym typeface="Calibri"/>
            </a:endParaRPr>
          </a:p>
          <a:p>
            <a:pPr marL="628650" lvl="1" indent="-285750" algn="l" defTabSz="457200" rtl="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sym typeface="Calibri"/>
              </a:rPr>
              <a:t>31 октября – 31 декабря</a:t>
            </a:r>
            <a:endParaRPr lang="en-US" kern="1200" dirty="0">
              <a:solidFill>
                <a:prstClr val="black">
                  <a:lumMod val="85000"/>
                  <a:lumOff val="15000"/>
                </a:prstClr>
              </a:solidFill>
              <a:latin typeface="Arial Narrow" panose="020B0606020202030204" pitchFamily="34" charset="0"/>
              <a:sym typeface="Calibri"/>
            </a:endParaRPr>
          </a:p>
          <a:p>
            <a:pPr marL="628650" lvl="1" indent="-285750" algn="l" defTabSz="457200" rtl="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sym typeface="Calibri"/>
              </a:rPr>
              <a:t>9 января – 2 апреля</a:t>
            </a:r>
            <a:endParaRPr lang="en-US" kern="1200" dirty="0">
              <a:solidFill>
                <a:prstClr val="black">
                  <a:lumMod val="85000"/>
                  <a:lumOff val="15000"/>
                </a:prstClr>
              </a:solidFill>
              <a:latin typeface="Arial Narrow" panose="020B0606020202030204" pitchFamily="34" charset="0"/>
              <a:sym typeface="Calibri"/>
            </a:endParaRPr>
          </a:p>
          <a:p>
            <a:pPr marL="628650" lvl="1" indent="-285750" algn="l" defTabSz="457200" rtl="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sym typeface="Calibri"/>
              </a:rPr>
              <a:t>3 апреля – 30 июня</a:t>
            </a:r>
            <a:endParaRPr lang="ru-RU" sz="1800" b="0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BD60F9CE-66EF-2543-8A05-F258F1ACB480}"/>
              </a:ext>
            </a:extLst>
          </p:cNvPr>
          <p:cNvSpPr/>
          <p:nvPr/>
        </p:nvSpPr>
        <p:spPr>
          <a:xfrm>
            <a:off x="0" y="780971"/>
            <a:ext cx="778933" cy="965684"/>
          </a:xfrm>
          <a:custGeom>
            <a:avLst/>
            <a:gdLst/>
            <a:ahLst/>
            <a:cxnLst/>
            <a:rect l="l" t="t" r="r" b="b"/>
            <a:pathLst>
              <a:path w="1016000" h="1574800">
                <a:moveTo>
                  <a:pt x="1016000" y="0"/>
                </a:moveTo>
                <a:lnTo>
                  <a:pt x="0" y="0"/>
                </a:lnTo>
                <a:lnTo>
                  <a:pt x="0" y="1574800"/>
                </a:lnTo>
                <a:lnTo>
                  <a:pt x="1016000" y="1574800"/>
                </a:lnTo>
                <a:lnTo>
                  <a:pt x="10160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9157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7D62D-008C-F34B-BC01-C18932F43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550" y="186705"/>
            <a:ext cx="10538607" cy="4708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tx1"/>
                </a:solidFill>
                <a:latin typeface="+mj-lt"/>
              </a:rPr>
              <a:t>ОСОБЕННОСТИ ОРГАНИЗАЦИИ УЧЕБНОГО ПРОЦЕССА 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(2)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C3638E-34B3-9D40-BD84-4A3042264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820" y="698779"/>
            <a:ext cx="10714065" cy="5712295"/>
          </a:xfrm>
        </p:spPr>
        <p:txBody>
          <a:bodyPr>
            <a:noAutofit/>
          </a:bodyPr>
          <a:lstStyle/>
          <a:p>
            <a:pPr marL="285750" indent="-285750" algn="l" defTabSz="457200" rtl="0">
              <a:buClr>
                <a:srgbClr val="C00000"/>
              </a:buClr>
              <a:buSzPts val="1800"/>
              <a:buFont typeface="Wingdings" pitchFamily="2" charset="2"/>
              <a:buChar char="§"/>
              <a:defRPr/>
            </a:pPr>
            <a:r>
              <a:rPr lang="ru-RU" sz="1800" b="0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cs typeface="+mn-cs"/>
                <a:sym typeface="Calibri"/>
              </a:rPr>
              <a:t>Каждый модуль состоит из:</a:t>
            </a:r>
          </a:p>
          <a:p>
            <a:pPr marL="628650" lvl="1" indent="-285750" algn="l" defTabSz="457200" rtl="0">
              <a:buClr>
                <a:srgbClr val="C00000"/>
              </a:buClr>
              <a:buSzPts val="1800"/>
              <a:buFont typeface="Wingdings" pitchFamily="2" charset="2"/>
              <a:buChar char="§"/>
              <a:defRPr/>
            </a:pPr>
            <a:r>
              <a:rPr lang="ru-RU" kern="1200" dirty="0">
                <a:solidFill>
                  <a:prstClr val="black">
                    <a:lumMod val="85000"/>
                    <a:lumOff val="15000"/>
                  </a:prstClr>
                </a:solidFill>
                <a:sym typeface="Calibri"/>
              </a:rPr>
              <a:t>Онлайн модуля – студенты изучают дисциплины дистанционно на платформе ТИМЗ (около 10 часов в неделю)</a:t>
            </a:r>
          </a:p>
          <a:p>
            <a:pPr marL="628650" lvl="1" indent="-285750" algn="l" defTabSz="457200" rtl="0">
              <a:buClr>
                <a:srgbClr val="C00000"/>
              </a:buClr>
              <a:buSzPts val="1800"/>
              <a:buFont typeface="Wingdings" pitchFamily="2" charset="2"/>
              <a:buChar char="§"/>
              <a:defRPr/>
            </a:pPr>
            <a:r>
              <a:rPr lang="ru-RU" kern="1200" dirty="0">
                <a:solidFill>
                  <a:prstClr val="black">
                    <a:lumMod val="85000"/>
                    <a:lumOff val="15000"/>
                  </a:prstClr>
                </a:solidFill>
                <a:sym typeface="Calibri"/>
              </a:rPr>
              <a:t>Очного модуля – обучение в Московском кампусе ВШБ с 9.30-17.40</a:t>
            </a:r>
          </a:p>
          <a:p>
            <a:pPr marL="628650" lvl="1" indent="-285750" algn="l" defTabSz="457200" rtl="0">
              <a:buClr>
                <a:srgbClr val="C00000"/>
              </a:buClr>
              <a:buSzPts val="1800"/>
              <a:buFont typeface="Wingdings" pitchFamily="2" charset="2"/>
              <a:buChar char="§"/>
              <a:defRPr/>
            </a:pPr>
            <a:r>
              <a:rPr lang="ru-RU" kern="1200" dirty="0">
                <a:solidFill>
                  <a:prstClr val="black">
                    <a:lumMod val="85000"/>
                    <a:lumOff val="15000"/>
                  </a:prstClr>
                </a:solidFill>
                <a:sym typeface="Calibri"/>
              </a:rPr>
              <a:t>Сессии по окончании модуля</a:t>
            </a:r>
          </a:p>
          <a:p>
            <a:pPr marL="285750" indent="-285750" algn="l" defTabSz="457200" rtl="0">
              <a:buClr>
                <a:srgbClr val="C00000"/>
              </a:buClr>
              <a:buSzPts val="1800"/>
              <a:buFont typeface="Wingdings" pitchFamily="2" charset="2"/>
              <a:buChar char="§"/>
              <a:defRPr/>
            </a:pPr>
            <a:r>
              <a:rPr lang="ru-RU" sz="1800" b="0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cs typeface="+mn-cs"/>
                <a:sym typeface="Calibri"/>
              </a:rPr>
              <a:t>Производственная практика:</a:t>
            </a:r>
          </a:p>
          <a:p>
            <a:pPr marL="628650" lvl="1" indent="-285750" algn="l" defTabSz="457200" rtl="0">
              <a:buClr>
                <a:srgbClr val="C00000"/>
              </a:buClr>
              <a:buSzPts val="1800"/>
              <a:buFont typeface="Wingdings" pitchFamily="2" charset="2"/>
              <a:buChar char="§"/>
              <a:defRPr/>
            </a:pPr>
            <a:r>
              <a:rPr lang="ru-RU" kern="1200" dirty="0">
                <a:solidFill>
                  <a:prstClr val="black">
                    <a:lumMod val="85000"/>
                    <a:lumOff val="15000"/>
                  </a:prstClr>
                </a:solidFill>
                <a:sym typeface="Calibri"/>
              </a:rPr>
              <a:t>Предусмотрена на первом и втором году обучения: на первом году – распределенная в период с ноября по март (2 полные недели), на втором году – распределенная в период с января по май (для подготовки ВКР)</a:t>
            </a:r>
          </a:p>
          <a:p>
            <a:pPr marL="628650" lvl="1" indent="-285750" algn="l" defTabSz="457200" rtl="0">
              <a:buClr>
                <a:srgbClr val="C00000"/>
              </a:buClr>
              <a:buSzPts val="1800"/>
              <a:buFont typeface="Wingdings" pitchFamily="2" charset="2"/>
              <a:buChar char="§"/>
              <a:defRPr/>
            </a:pPr>
            <a:r>
              <a:rPr lang="ru-RU" kern="1200" dirty="0">
                <a:solidFill>
                  <a:prstClr val="black">
                    <a:lumMod val="85000"/>
                    <a:lumOff val="15000"/>
                  </a:prstClr>
                </a:solidFill>
                <a:sym typeface="Calibri"/>
              </a:rPr>
              <a:t>Не предполагает совмещения с работой студента или учебными занятиями</a:t>
            </a:r>
          </a:p>
          <a:p>
            <a:pPr marL="628650" lvl="1" indent="-285750" algn="l" defTabSz="457200" rtl="0">
              <a:buClr>
                <a:srgbClr val="C00000"/>
              </a:buClr>
              <a:buSzPts val="1800"/>
              <a:buFont typeface="Wingdings" pitchFamily="2" charset="2"/>
              <a:buChar char="§"/>
              <a:defRPr/>
            </a:pPr>
            <a:r>
              <a:rPr lang="ru-RU" kern="1200" dirty="0">
                <a:solidFill>
                  <a:prstClr val="black">
                    <a:lumMod val="85000"/>
                    <a:lumOff val="15000"/>
                  </a:prstClr>
                </a:solidFill>
                <a:sym typeface="Calibri"/>
              </a:rPr>
              <a:t>Проходит в самой организации либо в удаленном режиме с назначением куратора практики со стороны организации</a:t>
            </a:r>
          </a:p>
          <a:p>
            <a:pPr marL="628650" lvl="1" indent="-285750" algn="l" defTabSz="457200" rtl="0">
              <a:buClr>
                <a:srgbClr val="C00000"/>
              </a:buClr>
              <a:buSzPts val="1800"/>
              <a:buFont typeface="Wingdings" pitchFamily="2" charset="2"/>
              <a:buChar char="§"/>
              <a:defRPr/>
            </a:pPr>
            <a:r>
              <a:rPr lang="ru-RU" kern="1200" dirty="0">
                <a:solidFill>
                  <a:prstClr val="black">
                    <a:lumMod val="85000"/>
                    <a:lumOff val="15000"/>
                  </a:prstClr>
                </a:solidFill>
                <a:sym typeface="Calibri"/>
              </a:rPr>
              <a:t>Проходит в режиме полного рабочего дня</a:t>
            </a:r>
          </a:p>
          <a:p>
            <a:pPr marL="628650" lvl="1" indent="-285750" algn="l" defTabSz="457200" rtl="0">
              <a:buClr>
                <a:srgbClr val="C00000"/>
              </a:buClr>
              <a:buSzPts val="1800"/>
              <a:buFont typeface="Wingdings" pitchFamily="2" charset="2"/>
              <a:buChar char="§"/>
              <a:defRPr/>
            </a:pPr>
            <a:r>
              <a:rPr lang="ru-RU" kern="1200" dirty="0">
                <a:solidFill>
                  <a:prstClr val="black">
                    <a:lumMod val="85000"/>
                    <a:lumOff val="15000"/>
                  </a:prstClr>
                </a:solidFill>
                <a:sym typeface="Calibri"/>
              </a:rPr>
              <a:t>Для студентов, направленных на обучение от компании, проводится либо в своей компании, либо в другой компании по договоренности; для студентов открытого набора проводится в любой компании - партнере программы</a:t>
            </a:r>
          </a:p>
          <a:p>
            <a:pPr marL="285750" indent="-285750" algn="l" defTabSz="457200" rtl="0">
              <a:buClr>
                <a:srgbClr val="C00000"/>
              </a:buClr>
              <a:buSzPts val="1800"/>
              <a:buFont typeface="Wingdings" pitchFamily="2" charset="2"/>
              <a:buChar char="§"/>
              <a:defRPr/>
            </a:pPr>
            <a:r>
              <a:rPr lang="ru-RU" sz="1800" b="0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cs typeface="+mn-cs"/>
                <a:sym typeface="Calibri"/>
              </a:rPr>
              <a:t>На первом (</a:t>
            </a:r>
            <a:r>
              <a:rPr lang="ru-RU" sz="1800" b="0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sym typeface="Calibri"/>
              </a:rPr>
              <a:t>с января по июнь</a:t>
            </a:r>
            <a:r>
              <a:rPr lang="ru-RU" sz="1800" b="0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cs typeface="+mn-cs"/>
                <a:sym typeface="Calibri"/>
              </a:rPr>
              <a:t>) и втором (</a:t>
            </a:r>
            <a:r>
              <a:rPr lang="ru-RU" sz="1800" b="0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sym typeface="Calibri"/>
              </a:rPr>
              <a:t>с сентября по декабрь</a:t>
            </a:r>
            <a:r>
              <a:rPr lang="ru-RU" sz="1800" b="0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cs typeface="+mn-cs"/>
                <a:sym typeface="Calibri"/>
              </a:rPr>
              <a:t>) году обучения студенты работают над консультационными проектами, предоставляемыми как компаниями - партнерами программы, так и внешними компаниями. Представители компаний выступают в роли «заказчика» проекта и принимают участие в оценке его результатов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BD60F9CE-66EF-2543-8A05-F258F1ACB480}"/>
              </a:ext>
            </a:extLst>
          </p:cNvPr>
          <p:cNvSpPr/>
          <p:nvPr/>
        </p:nvSpPr>
        <p:spPr>
          <a:xfrm>
            <a:off x="0" y="61785"/>
            <a:ext cx="778933" cy="936768"/>
          </a:xfrm>
          <a:custGeom>
            <a:avLst/>
            <a:gdLst/>
            <a:ahLst/>
            <a:cxnLst/>
            <a:rect l="l" t="t" r="r" b="b"/>
            <a:pathLst>
              <a:path w="1016000" h="1574800">
                <a:moveTo>
                  <a:pt x="1016000" y="0"/>
                </a:moveTo>
                <a:lnTo>
                  <a:pt x="0" y="0"/>
                </a:lnTo>
                <a:lnTo>
                  <a:pt x="0" y="1574800"/>
                </a:lnTo>
                <a:lnTo>
                  <a:pt x="1016000" y="1574800"/>
                </a:lnTo>
                <a:lnTo>
                  <a:pt x="10160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8483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16256000" y="0"/>
                </a:moveTo>
                <a:lnTo>
                  <a:pt x="0" y="0"/>
                </a:lnTo>
                <a:lnTo>
                  <a:pt x="0" y="9144000"/>
                </a:lnTo>
                <a:lnTo>
                  <a:pt x="16256000" y="91440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endParaRPr sz="135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D879ED-AF9F-2C44-9722-E4C09735A6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1" t="24299" r="17577" b="17549"/>
          <a:stretch/>
        </p:blipFill>
        <p:spPr>
          <a:xfrm>
            <a:off x="10139379" y="272336"/>
            <a:ext cx="1770484" cy="1567544"/>
          </a:xfrm>
          <a:prstGeom prst="rect">
            <a:avLst/>
          </a:prstGeom>
        </p:spPr>
      </p:pic>
      <p:sp>
        <p:nvSpPr>
          <p:cNvPr id="4" name="Объект 5">
            <a:extLst>
              <a:ext uri="{FF2B5EF4-FFF2-40B4-BE49-F238E27FC236}">
                <a16:creationId xmlns:a16="http://schemas.microsoft.com/office/drawing/2014/main" id="{C608996B-E866-3E48-8108-FB6E45ED18DA}"/>
              </a:ext>
            </a:extLst>
          </p:cNvPr>
          <p:cNvSpPr txBox="1">
            <a:spLocks/>
          </p:cNvSpPr>
          <p:nvPr/>
        </p:nvSpPr>
        <p:spPr>
          <a:xfrm>
            <a:off x="1024128" y="1317812"/>
            <a:ext cx="9720073" cy="499154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bg1"/>
                </a:solidFill>
              </a:rPr>
              <a:t>Страница магистерской программы: </a:t>
            </a:r>
          </a:p>
          <a:p>
            <a:r>
              <a:rPr lang="en-US" sz="2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https://www.hse.ru/ma/people/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Телеграмм канал программы: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Менеджеру программы:</a:t>
            </a:r>
          </a:p>
          <a:p>
            <a:r>
              <a:rPr lang="ru-RU" sz="2400" dirty="0">
                <a:solidFill>
                  <a:schemeClr val="bg1"/>
                </a:solidFill>
              </a:rPr>
              <a:t>Наталии Аксаковой </a:t>
            </a:r>
            <a:r>
              <a:rPr lang="en-GB" sz="2400" dirty="0">
                <a:solidFill>
                  <a:schemeClr val="bg1"/>
                </a:solidFill>
                <a:hlinkClick r:id="rId5"/>
              </a:rPr>
              <a:t>naksakova@hse.ru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5E2CA0-80F7-A4F7-19A8-98CF6CEEC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023" y="3121212"/>
            <a:ext cx="1643529" cy="164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65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7D62D-008C-F34B-BC01-C18932F43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47" y="902695"/>
            <a:ext cx="10538607" cy="5375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/>
              <a:t>КЛЮЧЕВЫЕ ПАРАМЕТРЫ ПРОГРАММЫ</a:t>
            </a:r>
            <a:endParaRPr lang="ru-RU" sz="2400" b="1" dirty="0">
              <a:solidFill>
                <a:schemeClr val="tx1"/>
              </a:solidFill>
              <a:latin typeface="Myriad Pro Black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BD60F9CE-66EF-2543-8A05-F258F1ACB480}"/>
              </a:ext>
            </a:extLst>
          </p:cNvPr>
          <p:cNvSpPr/>
          <p:nvPr/>
        </p:nvSpPr>
        <p:spPr>
          <a:xfrm>
            <a:off x="0" y="751791"/>
            <a:ext cx="778933" cy="965684"/>
          </a:xfrm>
          <a:custGeom>
            <a:avLst/>
            <a:gdLst/>
            <a:ahLst/>
            <a:cxnLst/>
            <a:rect l="l" t="t" r="r" b="b"/>
            <a:pathLst>
              <a:path w="1016000" h="1574800">
                <a:moveTo>
                  <a:pt x="1016000" y="0"/>
                </a:moveTo>
                <a:lnTo>
                  <a:pt x="0" y="0"/>
                </a:lnTo>
                <a:lnTo>
                  <a:pt x="0" y="1574800"/>
                </a:lnTo>
                <a:lnTo>
                  <a:pt x="1016000" y="1574800"/>
                </a:lnTo>
                <a:lnTo>
                  <a:pt x="10160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807D1471-616B-8A45-965C-76A4A62F2DE6}"/>
              </a:ext>
            </a:extLst>
          </p:cNvPr>
          <p:cNvSpPr/>
          <p:nvPr/>
        </p:nvSpPr>
        <p:spPr>
          <a:xfrm>
            <a:off x="1410404" y="1544304"/>
            <a:ext cx="590843" cy="561224"/>
          </a:xfrm>
          <a:prstGeom prst="ellipse">
            <a:avLst/>
          </a:prstGeom>
          <a:solidFill>
            <a:srgbClr val="D2270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F74260B5-A2D8-4945-A42D-97882C32463D}"/>
              </a:ext>
            </a:extLst>
          </p:cNvPr>
          <p:cNvSpPr/>
          <p:nvPr/>
        </p:nvSpPr>
        <p:spPr>
          <a:xfrm>
            <a:off x="1410403" y="2343519"/>
            <a:ext cx="590843" cy="561224"/>
          </a:xfrm>
          <a:prstGeom prst="ellipse">
            <a:avLst/>
          </a:prstGeom>
          <a:solidFill>
            <a:srgbClr val="D2270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554660A-079D-7040-B114-9C4044FEDF7D}"/>
              </a:ext>
            </a:extLst>
          </p:cNvPr>
          <p:cNvSpPr/>
          <p:nvPr/>
        </p:nvSpPr>
        <p:spPr>
          <a:xfrm>
            <a:off x="1410402" y="3263757"/>
            <a:ext cx="590843" cy="561224"/>
          </a:xfrm>
          <a:prstGeom prst="ellipse">
            <a:avLst/>
          </a:prstGeom>
          <a:solidFill>
            <a:srgbClr val="D2270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24727" y="1515588"/>
            <a:ext cx="7742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Новая программа магистратуры по направлению «Менеджмент»; решение об открытии принято в октябре 2021 г. первый приём – лето 2022 г.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8CB19A2-6814-8E4F-B45C-5C29A339C35A}"/>
              </a:ext>
            </a:extLst>
          </p:cNvPr>
          <p:cNvSpPr/>
          <p:nvPr/>
        </p:nvSpPr>
        <p:spPr>
          <a:xfrm>
            <a:off x="2224727" y="2276284"/>
            <a:ext cx="77425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Длительность обучения – 2 года; обучение гибридное: комбинация дистанционных лекций, очных семинарских модулей. 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Arial Narrow" panose="020B0606020202030204" pitchFamily="34" charset="0"/>
            </a:endParaRPr>
          </a:p>
          <a:p>
            <a:r>
              <a:rPr lang="ru-RU" dirty="0"/>
              <a:t>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A37469E-172E-6B42-B00B-5D10017F1520}"/>
              </a:ext>
            </a:extLst>
          </p:cNvPr>
          <p:cNvSpPr/>
          <p:nvPr/>
        </p:nvSpPr>
        <p:spPr>
          <a:xfrm>
            <a:off x="2224726" y="3292468"/>
            <a:ext cx="7742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40 платных мест. Стоимость – 460 тыс. руб. в год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38618249-C65C-9D4D-9DB1-805F5A8EA6A4}"/>
              </a:ext>
            </a:extLst>
          </p:cNvPr>
          <p:cNvSpPr/>
          <p:nvPr/>
        </p:nvSpPr>
        <p:spPr>
          <a:xfrm>
            <a:off x="1410402" y="4098888"/>
            <a:ext cx="590843" cy="561224"/>
          </a:xfrm>
          <a:prstGeom prst="ellipse">
            <a:avLst/>
          </a:prstGeom>
          <a:solidFill>
            <a:srgbClr val="D2270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BBB8D2F-B831-BA7D-AF4C-E8798DC5BD3A}"/>
              </a:ext>
            </a:extLst>
          </p:cNvPr>
          <p:cNvSpPr/>
          <p:nvPr/>
        </p:nvSpPr>
        <p:spPr>
          <a:xfrm>
            <a:off x="2224724" y="4035656"/>
            <a:ext cx="7742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00000"/>
              </a:buClr>
              <a:defRPr/>
            </a:pP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Возможность получить грант на обучение от компаний – партнеров по результатам конкурса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F2578B8A-E964-EFE3-0C93-A1905B505B41}"/>
              </a:ext>
            </a:extLst>
          </p:cNvPr>
          <p:cNvSpPr/>
          <p:nvPr/>
        </p:nvSpPr>
        <p:spPr>
          <a:xfrm>
            <a:off x="1410402" y="4924263"/>
            <a:ext cx="590843" cy="561224"/>
          </a:xfrm>
          <a:prstGeom prst="ellipse">
            <a:avLst/>
          </a:prstGeom>
          <a:solidFill>
            <a:srgbClr val="D2270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4D14E71-D2BA-508C-7B52-797249EA7A4F}"/>
              </a:ext>
            </a:extLst>
          </p:cNvPr>
          <p:cNvSpPr/>
          <p:nvPr/>
        </p:nvSpPr>
        <p:spPr>
          <a:xfrm>
            <a:off x="2224724" y="4935497"/>
            <a:ext cx="7742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00000"/>
              </a:buClr>
              <a:defRPr/>
            </a:pP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В процесс обучения встроены передовые инструменты цифрового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HR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.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0B7C1B2-CC2F-9030-38DD-D3D146BAC491}"/>
              </a:ext>
            </a:extLst>
          </p:cNvPr>
          <p:cNvSpPr/>
          <p:nvPr/>
        </p:nvSpPr>
        <p:spPr>
          <a:xfrm>
            <a:off x="1414566" y="5640467"/>
            <a:ext cx="590843" cy="561224"/>
          </a:xfrm>
          <a:prstGeom prst="ellipse">
            <a:avLst/>
          </a:prstGeom>
          <a:solidFill>
            <a:srgbClr val="D2270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DDBC548-F5CA-0422-E362-9909FD360DBB}"/>
              </a:ext>
            </a:extLst>
          </p:cNvPr>
          <p:cNvSpPr/>
          <p:nvPr/>
        </p:nvSpPr>
        <p:spPr>
          <a:xfrm>
            <a:off x="2224724" y="5781322"/>
            <a:ext cx="9864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Гибридный формат обучения: комбинация дистанционных лекций и очных семинарских модулей 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343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57AD2-9514-DF47-98AE-61751EEE5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33" y="244984"/>
            <a:ext cx="9720072" cy="84324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Возможные Роли выпускника В </a:t>
            </a:r>
            <a:r>
              <a:rPr lang="en-US" sz="2400" b="1" dirty="0">
                <a:solidFill>
                  <a:schemeClr val="tx1"/>
                </a:solidFill>
              </a:rPr>
              <a:t>HR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75F67270-090B-364C-A742-470155092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30" y="4515878"/>
            <a:ext cx="1319120" cy="389513"/>
          </a:xfrm>
          <a:prstGeom prst="octagon">
            <a:avLst>
              <a:gd name="adj" fmla="val 29287"/>
            </a:avLst>
          </a:prstGeom>
          <a:solidFill>
            <a:srgbClr val="D2270E"/>
          </a:solidFill>
          <a:ln>
            <a:solidFill>
              <a:srgbClr val="D2270E"/>
            </a:solidFill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l" defTabSz="914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FD59D7-50E7-A54A-8359-D88BCBED2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672" y="4587523"/>
            <a:ext cx="125546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330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21423" algn="r"/>
              </a:tabLst>
              <a:defRPr/>
            </a:pPr>
            <a:r>
              <a:rPr kumimoji="0" lang="ru-RU" alt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Студенты</a:t>
            </a:r>
            <a:endParaRPr kumimoji="0" lang="en-US" altLang="de-DE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6" name="Group 84">
            <a:extLst>
              <a:ext uri="{FF2B5EF4-FFF2-40B4-BE49-F238E27FC236}">
                <a16:creationId xmlns:a16="http://schemas.microsoft.com/office/drawing/2014/main" id="{DF8A32A2-2874-3840-8063-B90589545571}"/>
              </a:ext>
            </a:extLst>
          </p:cNvPr>
          <p:cNvGrpSpPr/>
          <p:nvPr/>
        </p:nvGrpSpPr>
        <p:grpSpPr>
          <a:xfrm>
            <a:off x="1968049" y="3403771"/>
            <a:ext cx="4181177" cy="2579506"/>
            <a:chOff x="6102561" y="3498885"/>
            <a:chExt cx="8926653" cy="2323270"/>
          </a:xfrm>
        </p:grpSpPr>
        <p:sp>
          <p:nvSpPr>
            <p:cNvPr id="18" name="Line 41">
              <a:extLst>
                <a:ext uri="{FF2B5EF4-FFF2-40B4-BE49-F238E27FC236}">
                  <a16:creationId xmlns:a16="http://schemas.microsoft.com/office/drawing/2014/main" id="{AE56E6AF-5275-8D43-A9BD-21C91F30370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7218569" y="3541122"/>
              <a:ext cx="1165030" cy="3397035"/>
            </a:xfrm>
            <a:prstGeom prst="line">
              <a:avLst/>
            </a:prstGeom>
            <a:noFill/>
            <a:ln w="22225">
              <a:solidFill>
                <a:srgbClr val="CB2F0D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algn="l" defTabSz="7560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Line 42">
              <a:extLst>
                <a:ext uri="{FF2B5EF4-FFF2-40B4-BE49-F238E27FC236}">
                  <a16:creationId xmlns:a16="http://schemas.microsoft.com/office/drawing/2014/main" id="{855158BF-1C8D-1C43-8FEE-E7C96F2FC8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7511611" y="3250452"/>
              <a:ext cx="578943" cy="3397036"/>
            </a:xfrm>
            <a:prstGeom prst="line">
              <a:avLst/>
            </a:prstGeom>
            <a:noFill/>
            <a:ln w="22225">
              <a:solidFill>
                <a:srgbClr val="CB2F0D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algn="l" defTabSz="7560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Line 43">
              <a:extLst>
                <a:ext uri="{FF2B5EF4-FFF2-40B4-BE49-F238E27FC236}">
                  <a16:creationId xmlns:a16="http://schemas.microsoft.com/office/drawing/2014/main" id="{9895E549-D250-0347-A848-13228AA1C7F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802426" y="2960660"/>
              <a:ext cx="0" cy="3399725"/>
            </a:xfrm>
            <a:prstGeom prst="line">
              <a:avLst/>
            </a:prstGeom>
            <a:noFill/>
            <a:ln w="22225">
              <a:solidFill>
                <a:srgbClr val="CB2F0D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algn="l" defTabSz="7560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89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Line 44">
              <a:extLst>
                <a:ext uri="{FF2B5EF4-FFF2-40B4-BE49-F238E27FC236}">
                  <a16:creationId xmlns:a16="http://schemas.microsoft.com/office/drawing/2014/main" id="{C2C77D84-0D26-7741-AD60-D7C9837CBD3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513307" y="2670661"/>
              <a:ext cx="575552" cy="3397036"/>
            </a:xfrm>
            <a:prstGeom prst="line">
              <a:avLst/>
            </a:prstGeom>
            <a:noFill/>
            <a:ln w="22225">
              <a:solidFill>
                <a:srgbClr val="CB2F0D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algn="l" defTabSz="7560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Line 45">
              <a:extLst>
                <a:ext uri="{FF2B5EF4-FFF2-40B4-BE49-F238E27FC236}">
                  <a16:creationId xmlns:a16="http://schemas.microsoft.com/office/drawing/2014/main" id="{80526077-D4F0-0E4D-A454-9F1C374A06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223989" y="2382221"/>
              <a:ext cx="1156872" cy="3399727"/>
            </a:xfrm>
            <a:prstGeom prst="line">
              <a:avLst/>
            </a:prstGeom>
            <a:noFill/>
            <a:ln w="22225">
              <a:solidFill>
                <a:srgbClr val="CB2F0D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algn="l" defTabSz="7560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8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Line 45">
              <a:extLst>
                <a:ext uri="{FF2B5EF4-FFF2-40B4-BE49-F238E27FC236}">
                  <a16:creationId xmlns:a16="http://schemas.microsoft.com/office/drawing/2014/main" id="{4EB9968B-8FC8-EE48-9EAB-AC2B802698F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2264428" y="734102"/>
              <a:ext cx="3" cy="5529569"/>
            </a:xfrm>
            <a:prstGeom prst="line">
              <a:avLst/>
            </a:prstGeom>
            <a:noFill/>
            <a:ln w="22225">
              <a:solidFill>
                <a:srgbClr val="CB2F0D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algn="l" defTabSz="7560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89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Line 45">
              <a:extLst>
                <a:ext uri="{FF2B5EF4-FFF2-40B4-BE49-F238E27FC236}">
                  <a16:creationId xmlns:a16="http://schemas.microsoft.com/office/drawing/2014/main" id="{D66F55E4-6672-244A-9654-265F4DC0060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2264428" y="1313222"/>
              <a:ext cx="3" cy="5529569"/>
            </a:xfrm>
            <a:prstGeom prst="line">
              <a:avLst/>
            </a:prstGeom>
            <a:noFill/>
            <a:ln w="22225">
              <a:solidFill>
                <a:srgbClr val="CB2F0D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algn="l" defTabSz="7560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89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Line 45">
              <a:extLst>
                <a:ext uri="{FF2B5EF4-FFF2-40B4-BE49-F238E27FC236}">
                  <a16:creationId xmlns:a16="http://schemas.microsoft.com/office/drawing/2014/main" id="{295E9817-760A-534E-B58D-A0AB24379B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2264428" y="1892342"/>
              <a:ext cx="3" cy="5529569"/>
            </a:xfrm>
            <a:prstGeom prst="line">
              <a:avLst/>
            </a:prstGeom>
            <a:noFill/>
            <a:ln w="22225">
              <a:solidFill>
                <a:srgbClr val="CB2F0D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algn="l" defTabSz="7560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89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Line 45">
              <a:extLst>
                <a:ext uri="{FF2B5EF4-FFF2-40B4-BE49-F238E27FC236}">
                  <a16:creationId xmlns:a16="http://schemas.microsoft.com/office/drawing/2014/main" id="{4958FF24-C4FC-2945-9CBB-9F62739EFCC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2264428" y="2471462"/>
              <a:ext cx="3" cy="5529569"/>
            </a:xfrm>
            <a:prstGeom prst="line">
              <a:avLst/>
            </a:prstGeom>
            <a:noFill/>
            <a:ln w="22225">
              <a:solidFill>
                <a:srgbClr val="CB2F0D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algn="l" defTabSz="7560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89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Line 45">
              <a:extLst>
                <a:ext uri="{FF2B5EF4-FFF2-40B4-BE49-F238E27FC236}">
                  <a16:creationId xmlns:a16="http://schemas.microsoft.com/office/drawing/2014/main" id="{B455D4BA-64DD-3745-B185-8C18CED04F3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2264428" y="3050582"/>
              <a:ext cx="3" cy="5529569"/>
            </a:xfrm>
            <a:prstGeom prst="line">
              <a:avLst/>
            </a:prstGeom>
            <a:noFill/>
            <a:ln w="22225">
              <a:solidFill>
                <a:srgbClr val="CB2F0D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algn="l" defTabSz="7560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89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" name="Rectangle 7">
            <a:extLst>
              <a:ext uri="{FF2B5EF4-FFF2-40B4-BE49-F238E27FC236}">
                <a16:creationId xmlns:a16="http://schemas.microsoft.com/office/drawing/2014/main" id="{0215BC5F-0BC2-B54D-B62A-F0A3B6B15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487" y="4356475"/>
            <a:ext cx="235919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defTabSz="330190">
              <a:tabLst>
                <a:tab pos="8521423" algn="r"/>
              </a:tabLst>
              <a:defRPr/>
            </a:pP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CORE HR, </a:t>
            </a:r>
            <a:r>
              <a:rPr lang="en-US" altLang="de-DE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 hard </a:t>
            </a: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15B361E2-9BDF-0547-9C7E-0A2A6227A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3303" y="3079729"/>
            <a:ext cx="287101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330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21423" algn="r"/>
              </a:tabLst>
              <a:defRPr/>
            </a:pPr>
            <a:r>
              <a:rPr lang="ru-RU" altLang="de-DE" sz="1600" dirty="0">
                <a:solidFill>
                  <a:srgbClr val="000000"/>
                </a:solidFill>
              </a:rPr>
              <a:t>Проектная</a:t>
            </a:r>
            <a:r>
              <a:rPr kumimoji="0" lang="ru-RU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работа и консалтинг</a:t>
            </a:r>
            <a:endParaRPr kumimoji="0" lang="en-US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62E2DA66-531A-E646-8520-B45029A28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2618" y="5006582"/>
            <a:ext cx="151261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330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21423" algn="r"/>
              </a:tabLst>
              <a:defRPr/>
            </a:pP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HR soft skills</a:t>
            </a:r>
          </a:p>
        </p:txBody>
      </p:sp>
      <p:graphicFrame>
        <p:nvGraphicFramePr>
          <p:cNvPr id="34" name="Схема 33">
            <a:extLst>
              <a:ext uri="{FF2B5EF4-FFF2-40B4-BE49-F238E27FC236}">
                <a16:creationId xmlns:a16="http://schemas.microsoft.com/office/drawing/2014/main" id="{D90FA919-76A0-D149-A4D9-38207F2E39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6070283"/>
              </p:ext>
            </p:extLst>
          </p:nvPr>
        </p:nvGraphicFramePr>
        <p:xfrm>
          <a:off x="6351145" y="3078356"/>
          <a:ext cx="5113268" cy="3214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" name="Rectangle 35">
            <a:extLst>
              <a:ext uri="{FF2B5EF4-FFF2-40B4-BE49-F238E27FC236}">
                <a16:creationId xmlns:a16="http://schemas.microsoft.com/office/drawing/2014/main" id="{F03F7607-E8F9-7241-93B0-9AC5A512D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597" y="1243961"/>
            <a:ext cx="104147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Выпускник магистерской программы – профессионал, способный быстро войти и начать своё развитие в различных </a:t>
            </a:r>
            <a:r>
              <a:rPr lang="en-US" alt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HR </a:t>
            </a:r>
            <a:r>
              <a:rPr lang="ru-RU" alt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ролях, благодаря комплексной подготовке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id="{E6455630-298A-4849-942C-102D742283FD}"/>
              </a:ext>
            </a:extLst>
          </p:cNvPr>
          <p:cNvSpPr/>
          <p:nvPr/>
        </p:nvSpPr>
        <p:spPr>
          <a:xfrm>
            <a:off x="0" y="188625"/>
            <a:ext cx="778933" cy="746323"/>
          </a:xfrm>
          <a:custGeom>
            <a:avLst/>
            <a:gdLst/>
            <a:ahLst/>
            <a:cxnLst/>
            <a:rect l="l" t="t" r="r" b="b"/>
            <a:pathLst>
              <a:path w="1016000" h="1574800">
                <a:moveTo>
                  <a:pt x="1016000" y="0"/>
                </a:moveTo>
                <a:lnTo>
                  <a:pt x="0" y="0"/>
                </a:lnTo>
                <a:lnTo>
                  <a:pt x="0" y="1574800"/>
                </a:lnTo>
                <a:lnTo>
                  <a:pt x="1016000" y="1574800"/>
                </a:lnTo>
                <a:lnTo>
                  <a:pt x="10160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Google Shape;66;p8">
            <a:extLst>
              <a:ext uri="{FF2B5EF4-FFF2-40B4-BE49-F238E27FC236}">
                <a16:creationId xmlns:a16="http://schemas.microsoft.com/office/drawing/2014/main" id="{B41F857F-8F0D-2C4B-963D-E1DD386E0C65}"/>
              </a:ext>
            </a:extLst>
          </p:cNvPr>
          <p:cNvSpPr/>
          <p:nvPr/>
        </p:nvSpPr>
        <p:spPr>
          <a:xfrm>
            <a:off x="3017376" y="2543329"/>
            <a:ext cx="3196609" cy="400675"/>
          </a:xfrm>
          <a:prstGeom prst="rect">
            <a:avLst/>
          </a:prstGeom>
          <a:solidFill>
            <a:srgbClr val="D2270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Области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обучения на программе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66;p8">
            <a:extLst>
              <a:ext uri="{FF2B5EF4-FFF2-40B4-BE49-F238E27FC236}">
                <a16:creationId xmlns:a16="http://schemas.microsoft.com/office/drawing/2014/main" id="{2088B913-2520-4A4A-A20F-40E535BB481B}"/>
              </a:ext>
            </a:extLst>
          </p:cNvPr>
          <p:cNvSpPr/>
          <p:nvPr/>
        </p:nvSpPr>
        <p:spPr>
          <a:xfrm>
            <a:off x="7269312" y="2557490"/>
            <a:ext cx="2592210" cy="400675"/>
          </a:xfrm>
          <a:prstGeom prst="rect">
            <a:avLst/>
          </a:prstGeom>
          <a:solidFill>
            <a:srgbClr val="D2270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Роли в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HR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632BCC4E-1802-9A41-9A10-9B7F919EB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065" y="5618147"/>
            <a:ext cx="259396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330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21423" algn="r"/>
              </a:tabLst>
              <a:defRPr/>
            </a:pPr>
            <a:r>
              <a:rPr kumimoji="0" lang="ru-RU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Анализ больших данных</a:t>
            </a:r>
            <a:endParaRPr kumimoji="0" lang="en-US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BC0C2E-D44D-E94D-8CCA-219D419A974C}"/>
              </a:ext>
            </a:extLst>
          </p:cNvPr>
          <p:cNvSpPr txBox="1"/>
          <p:nvPr/>
        </p:nvSpPr>
        <p:spPr>
          <a:xfrm>
            <a:off x="3569109" y="3460951"/>
            <a:ext cx="2546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Организационный дизайн, цифровая трансформация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3565144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"/>
          <p:cNvSpPr txBox="1"/>
          <p:nvPr/>
        </p:nvSpPr>
        <p:spPr>
          <a:xfrm>
            <a:off x="938243" y="577389"/>
            <a:ext cx="9967445" cy="44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863" rIns="0" bIns="0" anchor="t" anchorCtr="0">
            <a:spAutoFit/>
          </a:bodyPr>
          <a:lstStyle/>
          <a:p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КОНКУРЕНТНЫЕ П</a:t>
            </a: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РЕИМУЩЕСТВА ПРОГРАММЫ 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0EA92F72-6DD6-6F48-AEE1-B3083C5814DA}"/>
              </a:ext>
            </a:extLst>
          </p:cNvPr>
          <p:cNvSpPr/>
          <p:nvPr/>
        </p:nvSpPr>
        <p:spPr>
          <a:xfrm>
            <a:off x="0" y="459168"/>
            <a:ext cx="778933" cy="965684"/>
          </a:xfrm>
          <a:custGeom>
            <a:avLst/>
            <a:gdLst/>
            <a:ahLst/>
            <a:cxnLst/>
            <a:rect l="l" t="t" r="r" b="b"/>
            <a:pathLst>
              <a:path w="1016000" h="1574800">
                <a:moveTo>
                  <a:pt x="1016000" y="0"/>
                </a:moveTo>
                <a:lnTo>
                  <a:pt x="0" y="0"/>
                </a:lnTo>
                <a:lnTo>
                  <a:pt x="0" y="1574800"/>
                </a:lnTo>
                <a:lnTo>
                  <a:pt x="1016000" y="1574800"/>
                </a:lnTo>
                <a:lnTo>
                  <a:pt x="10160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E13A99-2DD0-4013-91F1-04A03590A72E}"/>
              </a:ext>
            </a:extLst>
          </p:cNvPr>
          <p:cNvSpPr txBox="1"/>
          <p:nvPr/>
        </p:nvSpPr>
        <p:spPr>
          <a:xfrm>
            <a:off x="778933" y="1424852"/>
            <a:ext cx="4681055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По сравнению с другими магистерскими программами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Arial Narrow" panose="020B0606020202030204" pitchFamily="34" charset="0"/>
            </a:endParaRPr>
          </a:p>
          <a:p>
            <a:pPr marL="285750" indent="-28575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Партнерство с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HR tech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компаниями, обеспечивающими экосистему обучения</a:t>
            </a:r>
          </a:p>
          <a:p>
            <a:pPr marL="285750" indent="-28575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Гостевые лекции и мастер-классы от ведущих отраслевых экспертов и компаний-партнеров</a:t>
            </a:r>
          </a:p>
          <a:p>
            <a:pPr marL="285750" indent="-28575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Гибридный формат обучения</a:t>
            </a:r>
          </a:p>
          <a:p>
            <a:pPr marL="285750" indent="-28575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Обеспечение выпускникам возможности дальнейшего взаимодействия с ВШБ по модели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Lifelong Learning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Arial Narrow" panose="020B0606020202030204" pitchFamily="34" charset="0"/>
            </a:endParaRPr>
          </a:p>
          <a:p>
            <a:pPr marL="285750" indent="-28575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Вовлечение студентов в действующее профессиональное сообщество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HR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 практиков, установление деловых связей с ключевыми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HR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 экспертами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E8C7BE-9C3D-47AD-8E30-C370E308248C}"/>
              </a:ext>
            </a:extLst>
          </p:cNvPr>
          <p:cNvSpPr txBox="1"/>
          <p:nvPr/>
        </p:nvSpPr>
        <p:spPr>
          <a:xfrm>
            <a:off x="6224633" y="1424852"/>
            <a:ext cx="46810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По сравнению с  программами ДПО</a:t>
            </a:r>
          </a:p>
          <a:p>
            <a:pPr>
              <a:buClr>
                <a:srgbClr val="C00000"/>
              </a:buClr>
              <a:defRPr/>
            </a:pPr>
            <a:endParaRPr lang="ru-RU" sz="16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285750" lvl="0" indent="-285750" defTabSz="685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Фундаментальный и комплексный подход к построению программы: включение базовых основных дисциплин предметной области, широкой линейки дисциплин по выбору и практик</a:t>
            </a:r>
          </a:p>
          <a:p>
            <a:pPr marL="285750" lvl="0" indent="-285750" defTabSz="685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Получение диплома о высшем образовании государственного образца</a:t>
            </a:r>
          </a:p>
          <a:p>
            <a:pPr marL="285750" lvl="0" indent="-285750" defTabSz="685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Более широкие перспективы карьерного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93258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"/>
          <p:cNvSpPr txBox="1"/>
          <p:nvPr/>
        </p:nvSpPr>
        <p:spPr>
          <a:xfrm>
            <a:off x="938243" y="577389"/>
            <a:ext cx="9967445" cy="44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863" rIns="0" bIns="0" anchor="t" anchorCtr="0">
            <a:spAutoFit/>
          </a:bodyPr>
          <a:lstStyle/>
          <a:p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ПРОФИЛЬ АБИТУРИЕНТА</a:t>
            </a:r>
            <a:endParaRPr lang="ru-RU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0EA92F72-6DD6-6F48-AEE1-B3083C5814DA}"/>
              </a:ext>
            </a:extLst>
          </p:cNvPr>
          <p:cNvSpPr/>
          <p:nvPr/>
        </p:nvSpPr>
        <p:spPr>
          <a:xfrm>
            <a:off x="0" y="459168"/>
            <a:ext cx="778933" cy="965684"/>
          </a:xfrm>
          <a:custGeom>
            <a:avLst/>
            <a:gdLst/>
            <a:ahLst/>
            <a:cxnLst/>
            <a:rect l="l" t="t" r="r" b="b"/>
            <a:pathLst>
              <a:path w="1016000" h="1574800">
                <a:moveTo>
                  <a:pt x="1016000" y="0"/>
                </a:moveTo>
                <a:lnTo>
                  <a:pt x="0" y="0"/>
                </a:lnTo>
                <a:lnTo>
                  <a:pt x="0" y="1574800"/>
                </a:lnTo>
                <a:lnTo>
                  <a:pt x="1016000" y="1574800"/>
                </a:lnTo>
                <a:lnTo>
                  <a:pt x="10160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E8C7BE-9C3D-47AD-8E30-C370E308248C}"/>
              </a:ext>
            </a:extLst>
          </p:cNvPr>
          <p:cNvSpPr txBox="1"/>
          <p:nvPr/>
        </p:nvSpPr>
        <p:spPr>
          <a:xfrm>
            <a:off x="1020451" y="1424852"/>
            <a:ext cx="387427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6858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Мы ориентируем программу на абитуриентов определенного профиля</a:t>
            </a:r>
          </a:p>
          <a:p>
            <a:pPr marL="285750" lvl="0" indent="-285750" defTabSz="6858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В ходе реализации программы будет отслеживаться:</a:t>
            </a:r>
          </a:p>
          <a:p>
            <a:pPr marL="742950" lvl="1" indent="-285750" defTabSz="6858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Академическая успеваемость</a:t>
            </a:r>
          </a:p>
          <a:p>
            <a:pPr marL="742950" lvl="1" indent="-285750" defTabSz="6858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Динамика развития профильных компетенций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57CF88C6-4A98-6A5E-F62E-876F91B491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4412762"/>
              </p:ext>
            </p:extLst>
          </p:nvPr>
        </p:nvGraphicFramePr>
        <p:xfrm>
          <a:off x="5782236" y="1020295"/>
          <a:ext cx="5607424" cy="5138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0395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7D62D-008C-F34B-BC01-C18932F43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461" y="245120"/>
            <a:ext cx="10792588" cy="48039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700" b="1" dirty="0">
                <a:solidFill>
                  <a:schemeClr val="tx1"/>
                </a:solidFill>
                <a:latin typeface="+mj-lt"/>
              </a:rPr>
              <a:t>ЭКОСИСТЕМА ПРОГРАММЫ</a:t>
            </a:r>
            <a:r>
              <a:rPr lang="ru-RU" sz="2700" b="1" dirty="0">
                <a:solidFill>
                  <a:schemeClr val="tx1"/>
                </a:solidFill>
                <a:latin typeface="Myriad Pro Black"/>
              </a:rPr>
              <a:t/>
            </a:r>
            <a:br>
              <a:rPr lang="ru-RU" sz="2700" b="1" dirty="0">
                <a:solidFill>
                  <a:schemeClr val="tx1"/>
                </a:solidFill>
                <a:latin typeface="Myriad Pro Black"/>
              </a:rPr>
            </a:br>
            <a:endParaRPr lang="ru-RU" sz="2700" b="1" dirty="0">
              <a:solidFill>
                <a:schemeClr val="tx1"/>
              </a:solidFill>
              <a:latin typeface="Myriad Pro Black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97CCF1CE-2496-D445-9EA7-4C3A661523F0}"/>
              </a:ext>
            </a:extLst>
          </p:cNvPr>
          <p:cNvSpPr/>
          <p:nvPr/>
        </p:nvSpPr>
        <p:spPr>
          <a:xfrm>
            <a:off x="0" y="101134"/>
            <a:ext cx="778933" cy="663288"/>
          </a:xfrm>
          <a:custGeom>
            <a:avLst/>
            <a:gdLst/>
            <a:ahLst/>
            <a:cxnLst/>
            <a:rect l="l" t="t" r="r" b="b"/>
            <a:pathLst>
              <a:path w="1016000" h="1574800">
                <a:moveTo>
                  <a:pt x="1016000" y="0"/>
                </a:moveTo>
                <a:lnTo>
                  <a:pt x="0" y="0"/>
                </a:lnTo>
                <a:lnTo>
                  <a:pt x="0" y="1574800"/>
                </a:lnTo>
                <a:lnTo>
                  <a:pt x="1016000" y="1574800"/>
                </a:lnTo>
                <a:lnTo>
                  <a:pt x="10160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095BEC-C452-B942-B3BC-69BDEC6C0774}"/>
              </a:ext>
            </a:extLst>
          </p:cNvPr>
          <p:cNvSpPr txBox="1"/>
          <p:nvPr/>
        </p:nvSpPr>
        <p:spPr>
          <a:xfrm>
            <a:off x="2715064" y="6432971"/>
            <a:ext cx="232551" cy="458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 3976">
            <a:extLst>
              <a:ext uri="{FF2B5EF4-FFF2-40B4-BE49-F238E27FC236}">
                <a16:creationId xmlns:a16="http://schemas.microsoft.com/office/drawing/2014/main" id="{46EBEEB6-F3E8-184E-9BE0-ADD7A740D198}"/>
              </a:ext>
            </a:extLst>
          </p:cNvPr>
          <p:cNvSpPr/>
          <p:nvPr/>
        </p:nvSpPr>
        <p:spPr bwMode="ltGray">
          <a:xfrm>
            <a:off x="7187405" y="1388157"/>
            <a:ext cx="1858082" cy="1831412"/>
          </a:xfrm>
          <a:prstGeom prst="ellipse">
            <a:avLst/>
          </a:prstGeom>
          <a:noFill/>
          <a:ln w="3175" cap="flat" cmpd="sng" algn="ctr">
            <a:solidFill>
              <a:srgbClr val="D5D1C5"/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2" name="Oval 3975">
            <a:extLst>
              <a:ext uri="{FF2B5EF4-FFF2-40B4-BE49-F238E27FC236}">
                <a16:creationId xmlns:a16="http://schemas.microsoft.com/office/drawing/2014/main" id="{60992440-0E3A-0E4D-993C-B2E3A1BD6C1C}"/>
              </a:ext>
            </a:extLst>
          </p:cNvPr>
          <p:cNvSpPr/>
          <p:nvPr/>
        </p:nvSpPr>
        <p:spPr bwMode="ltGray">
          <a:xfrm>
            <a:off x="8479893" y="3576943"/>
            <a:ext cx="1858082" cy="1831412"/>
          </a:xfrm>
          <a:prstGeom prst="ellipse">
            <a:avLst/>
          </a:prstGeom>
          <a:noFill/>
          <a:ln w="3175" cap="flat" cmpd="sng" algn="ctr">
            <a:solidFill>
              <a:srgbClr val="D5D1C5"/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3" name="Oval 3974">
            <a:extLst>
              <a:ext uri="{FF2B5EF4-FFF2-40B4-BE49-F238E27FC236}">
                <a16:creationId xmlns:a16="http://schemas.microsoft.com/office/drawing/2014/main" id="{55F0B2BF-F9D6-814C-BCED-C01433EFECC2}"/>
              </a:ext>
            </a:extLst>
          </p:cNvPr>
          <p:cNvSpPr/>
          <p:nvPr/>
        </p:nvSpPr>
        <p:spPr bwMode="ltGray">
          <a:xfrm>
            <a:off x="5907608" y="3576943"/>
            <a:ext cx="1858082" cy="1831412"/>
          </a:xfrm>
          <a:prstGeom prst="ellipse">
            <a:avLst/>
          </a:prstGeom>
          <a:noFill/>
          <a:ln w="3175" cap="flat" cmpd="sng" algn="ctr">
            <a:solidFill>
              <a:srgbClr val="D5D1C5"/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4" name="Freeform 2210">
            <a:extLst>
              <a:ext uri="{FF2B5EF4-FFF2-40B4-BE49-F238E27FC236}">
                <a16:creationId xmlns:a16="http://schemas.microsoft.com/office/drawing/2014/main" id="{EF08B106-DA7A-B343-9B65-2AA72FDB2785}"/>
              </a:ext>
            </a:extLst>
          </p:cNvPr>
          <p:cNvSpPr>
            <a:spLocks/>
          </p:cNvSpPr>
          <p:nvPr/>
        </p:nvSpPr>
        <p:spPr bwMode="auto">
          <a:xfrm>
            <a:off x="5232611" y="2882399"/>
            <a:ext cx="2895746" cy="3206771"/>
          </a:xfrm>
          <a:custGeom>
            <a:avLst/>
            <a:gdLst>
              <a:gd name="T0" fmla="*/ 1268 w 1449"/>
              <a:gd name="T1" fmla="*/ 851 h 1628"/>
              <a:gd name="T2" fmla="*/ 1252 w 1449"/>
              <a:gd name="T3" fmla="*/ 939 h 1628"/>
              <a:gd name="T4" fmla="*/ 1220 w 1449"/>
              <a:gd name="T5" fmla="*/ 1020 h 1628"/>
              <a:gd name="T6" fmla="*/ 1174 w 1449"/>
              <a:gd name="T7" fmla="*/ 1093 h 1628"/>
              <a:gd name="T8" fmla="*/ 1116 w 1449"/>
              <a:gd name="T9" fmla="*/ 1155 h 1628"/>
              <a:gd name="T10" fmla="*/ 1046 w 1449"/>
              <a:gd name="T11" fmla="*/ 1206 h 1628"/>
              <a:gd name="T12" fmla="*/ 967 w 1449"/>
              <a:gd name="T13" fmla="*/ 1242 h 1628"/>
              <a:gd name="T14" fmla="*/ 882 w 1449"/>
              <a:gd name="T15" fmla="*/ 1264 h 1628"/>
              <a:gd name="T16" fmla="*/ 814 w 1449"/>
              <a:gd name="T17" fmla="*/ 1269 h 1628"/>
              <a:gd name="T18" fmla="*/ 722 w 1449"/>
              <a:gd name="T19" fmla="*/ 1260 h 1628"/>
              <a:gd name="T20" fmla="*/ 637 w 1449"/>
              <a:gd name="T21" fmla="*/ 1234 h 1628"/>
              <a:gd name="T22" fmla="*/ 560 w 1449"/>
              <a:gd name="T23" fmla="*/ 1192 h 1628"/>
              <a:gd name="T24" fmla="*/ 492 w 1449"/>
              <a:gd name="T25" fmla="*/ 1136 h 1628"/>
              <a:gd name="T26" fmla="*/ 436 w 1449"/>
              <a:gd name="T27" fmla="*/ 1068 h 1628"/>
              <a:gd name="T28" fmla="*/ 394 w 1449"/>
              <a:gd name="T29" fmla="*/ 991 h 1628"/>
              <a:gd name="T30" fmla="*/ 368 w 1449"/>
              <a:gd name="T31" fmla="*/ 906 h 1628"/>
              <a:gd name="T32" fmla="*/ 359 w 1449"/>
              <a:gd name="T33" fmla="*/ 814 h 1628"/>
              <a:gd name="T34" fmla="*/ 364 w 1449"/>
              <a:gd name="T35" fmla="*/ 745 h 1628"/>
              <a:gd name="T36" fmla="*/ 387 w 1449"/>
              <a:gd name="T37" fmla="*/ 658 h 1628"/>
              <a:gd name="T38" fmla="*/ 425 w 1449"/>
              <a:gd name="T39" fmla="*/ 578 h 1628"/>
              <a:gd name="T40" fmla="*/ 477 w 1449"/>
              <a:gd name="T41" fmla="*/ 508 h 1628"/>
              <a:gd name="T42" fmla="*/ 542 w 1449"/>
              <a:gd name="T43" fmla="*/ 450 h 1628"/>
              <a:gd name="T44" fmla="*/ 617 w 1449"/>
              <a:gd name="T45" fmla="*/ 404 h 1628"/>
              <a:gd name="T46" fmla="*/ 701 w 1449"/>
              <a:gd name="T47" fmla="*/ 374 h 1628"/>
              <a:gd name="T48" fmla="*/ 791 w 1449"/>
              <a:gd name="T49" fmla="*/ 360 h 1628"/>
              <a:gd name="T50" fmla="*/ 866 w 1449"/>
              <a:gd name="T51" fmla="*/ 362 h 1628"/>
              <a:gd name="T52" fmla="*/ 962 w 1449"/>
              <a:gd name="T53" fmla="*/ 384 h 1628"/>
              <a:gd name="T54" fmla="*/ 1015 w 1449"/>
              <a:gd name="T55" fmla="*/ 406 h 1628"/>
              <a:gd name="T56" fmla="*/ 1188 w 1449"/>
              <a:gd name="T57" fmla="*/ 91 h 1628"/>
              <a:gd name="T58" fmla="*/ 1009 w 1449"/>
              <a:gd name="T59" fmla="*/ 25 h 1628"/>
              <a:gd name="T60" fmla="*/ 839 w 1449"/>
              <a:gd name="T61" fmla="*/ 0 h 1628"/>
              <a:gd name="T62" fmla="*/ 750 w 1449"/>
              <a:gd name="T63" fmla="*/ 3 h 1628"/>
              <a:gd name="T64" fmla="*/ 652 w 1449"/>
              <a:gd name="T65" fmla="*/ 17 h 1628"/>
              <a:gd name="T66" fmla="*/ 514 w 1449"/>
              <a:gd name="T67" fmla="*/ 58 h 1628"/>
              <a:gd name="T68" fmla="*/ 386 w 1449"/>
              <a:gd name="T69" fmla="*/ 122 h 1628"/>
              <a:gd name="T70" fmla="*/ 273 w 1449"/>
              <a:gd name="T71" fmla="*/ 206 h 1628"/>
              <a:gd name="T72" fmla="*/ 176 w 1449"/>
              <a:gd name="T73" fmla="*/ 309 h 1628"/>
              <a:gd name="T74" fmla="*/ 97 w 1449"/>
              <a:gd name="T75" fmla="*/ 427 h 1628"/>
              <a:gd name="T76" fmla="*/ 40 w 1449"/>
              <a:gd name="T77" fmla="*/ 559 h 1628"/>
              <a:gd name="T78" fmla="*/ 7 w 1449"/>
              <a:gd name="T79" fmla="*/ 701 h 1628"/>
              <a:gd name="T80" fmla="*/ 0 w 1449"/>
              <a:gd name="T81" fmla="*/ 814 h 1628"/>
              <a:gd name="T82" fmla="*/ 16 w 1449"/>
              <a:gd name="T83" fmla="*/ 978 h 1628"/>
              <a:gd name="T84" fmla="*/ 64 w 1449"/>
              <a:gd name="T85" fmla="*/ 1131 h 1628"/>
              <a:gd name="T86" fmla="*/ 139 w 1449"/>
              <a:gd name="T87" fmla="*/ 1269 h 1628"/>
              <a:gd name="T88" fmla="*/ 238 w 1449"/>
              <a:gd name="T89" fmla="*/ 1390 h 1628"/>
              <a:gd name="T90" fmla="*/ 359 w 1449"/>
              <a:gd name="T91" fmla="*/ 1489 h 1628"/>
              <a:gd name="T92" fmla="*/ 497 w 1449"/>
              <a:gd name="T93" fmla="*/ 1564 h 1628"/>
              <a:gd name="T94" fmla="*/ 650 w 1449"/>
              <a:gd name="T95" fmla="*/ 1612 h 1628"/>
              <a:gd name="T96" fmla="*/ 814 w 1449"/>
              <a:gd name="T97" fmla="*/ 1628 h 1628"/>
              <a:gd name="T98" fmla="*/ 955 w 1449"/>
              <a:gd name="T99" fmla="*/ 1616 h 1628"/>
              <a:gd name="T100" fmla="*/ 1131 w 1449"/>
              <a:gd name="T101" fmla="*/ 1564 h 1628"/>
              <a:gd name="T102" fmla="*/ 1287 w 1449"/>
              <a:gd name="T103" fmla="*/ 1476 h 1628"/>
              <a:gd name="T104" fmla="*/ 1419 w 1449"/>
              <a:gd name="T105" fmla="*/ 1358 h 1628"/>
              <a:gd name="T106" fmla="*/ 1409 w 1449"/>
              <a:gd name="T107" fmla="*/ 1272 h 1628"/>
              <a:gd name="T108" fmla="*/ 1344 w 1449"/>
              <a:gd name="T109" fmla="*/ 1157 h 1628"/>
              <a:gd name="T110" fmla="*/ 1299 w 1449"/>
              <a:gd name="T111" fmla="*/ 1032 h 1628"/>
              <a:gd name="T112" fmla="*/ 1273 w 1449"/>
              <a:gd name="T113" fmla="*/ 898 h 1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49" h="1628">
                <a:moveTo>
                  <a:pt x="1269" y="828"/>
                </a:moveTo>
                <a:lnTo>
                  <a:pt x="1269" y="828"/>
                </a:lnTo>
                <a:lnTo>
                  <a:pt x="1269" y="828"/>
                </a:lnTo>
                <a:lnTo>
                  <a:pt x="1268" y="851"/>
                </a:lnTo>
                <a:lnTo>
                  <a:pt x="1266" y="874"/>
                </a:lnTo>
                <a:lnTo>
                  <a:pt x="1262" y="896"/>
                </a:lnTo>
                <a:lnTo>
                  <a:pt x="1257" y="917"/>
                </a:lnTo>
                <a:lnTo>
                  <a:pt x="1252" y="939"/>
                </a:lnTo>
                <a:lnTo>
                  <a:pt x="1245" y="960"/>
                </a:lnTo>
                <a:lnTo>
                  <a:pt x="1238" y="981"/>
                </a:lnTo>
                <a:lnTo>
                  <a:pt x="1229" y="1001"/>
                </a:lnTo>
                <a:lnTo>
                  <a:pt x="1220" y="1020"/>
                </a:lnTo>
                <a:lnTo>
                  <a:pt x="1210" y="1039"/>
                </a:lnTo>
                <a:lnTo>
                  <a:pt x="1198" y="1058"/>
                </a:lnTo>
                <a:lnTo>
                  <a:pt x="1187" y="1076"/>
                </a:lnTo>
                <a:lnTo>
                  <a:pt x="1174" y="1093"/>
                </a:lnTo>
                <a:lnTo>
                  <a:pt x="1160" y="1109"/>
                </a:lnTo>
                <a:lnTo>
                  <a:pt x="1146" y="1126"/>
                </a:lnTo>
                <a:lnTo>
                  <a:pt x="1131" y="1141"/>
                </a:lnTo>
                <a:lnTo>
                  <a:pt x="1116" y="1155"/>
                </a:lnTo>
                <a:lnTo>
                  <a:pt x="1099" y="1169"/>
                </a:lnTo>
                <a:lnTo>
                  <a:pt x="1081" y="1183"/>
                </a:lnTo>
                <a:lnTo>
                  <a:pt x="1064" y="1194"/>
                </a:lnTo>
                <a:lnTo>
                  <a:pt x="1046" y="1206"/>
                </a:lnTo>
                <a:lnTo>
                  <a:pt x="1027" y="1217"/>
                </a:lnTo>
                <a:lnTo>
                  <a:pt x="1008" y="1226"/>
                </a:lnTo>
                <a:lnTo>
                  <a:pt x="988" y="1235"/>
                </a:lnTo>
                <a:lnTo>
                  <a:pt x="967" y="1242"/>
                </a:lnTo>
                <a:lnTo>
                  <a:pt x="947" y="1250"/>
                </a:lnTo>
                <a:lnTo>
                  <a:pt x="925" y="1255"/>
                </a:lnTo>
                <a:lnTo>
                  <a:pt x="904" y="1260"/>
                </a:lnTo>
                <a:lnTo>
                  <a:pt x="882" y="1264"/>
                </a:lnTo>
                <a:lnTo>
                  <a:pt x="859" y="1268"/>
                </a:lnTo>
                <a:lnTo>
                  <a:pt x="836" y="1269"/>
                </a:lnTo>
                <a:lnTo>
                  <a:pt x="814" y="1269"/>
                </a:lnTo>
                <a:lnTo>
                  <a:pt x="814" y="1269"/>
                </a:lnTo>
                <a:lnTo>
                  <a:pt x="791" y="1269"/>
                </a:lnTo>
                <a:lnTo>
                  <a:pt x="768" y="1267"/>
                </a:lnTo>
                <a:lnTo>
                  <a:pt x="745" y="1264"/>
                </a:lnTo>
                <a:lnTo>
                  <a:pt x="722" y="1260"/>
                </a:lnTo>
                <a:lnTo>
                  <a:pt x="701" y="1255"/>
                </a:lnTo>
                <a:lnTo>
                  <a:pt x="679" y="1249"/>
                </a:lnTo>
                <a:lnTo>
                  <a:pt x="657" y="1242"/>
                </a:lnTo>
                <a:lnTo>
                  <a:pt x="637" y="1234"/>
                </a:lnTo>
                <a:lnTo>
                  <a:pt x="617" y="1225"/>
                </a:lnTo>
                <a:lnTo>
                  <a:pt x="596" y="1214"/>
                </a:lnTo>
                <a:lnTo>
                  <a:pt x="577" y="1203"/>
                </a:lnTo>
                <a:lnTo>
                  <a:pt x="560" y="1192"/>
                </a:lnTo>
                <a:lnTo>
                  <a:pt x="542" y="1179"/>
                </a:lnTo>
                <a:lnTo>
                  <a:pt x="524" y="1165"/>
                </a:lnTo>
                <a:lnTo>
                  <a:pt x="508" y="1151"/>
                </a:lnTo>
                <a:lnTo>
                  <a:pt x="492" y="1136"/>
                </a:lnTo>
                <a:lnTo>
                  <a:pt x="477" y="1121"/>
                </a:lnTo>
                <a:lnTo>
                  <a:pt x="463" y="1104"/>
                </a:lnTo>
                <a:lnTo>
                  <a:pt x="449" y="1086"/>
                </a:lnTo>
                <a:lnTo>
                  <a:pt x="436" y="1068"/>
                </a:lnTo>
                <a:lnTo>
                  <a:pt x="425" y="1051"/>
                </a:lnTo>
                <a:lnTo>
                  <a:pt x="414" y="1032"/>
                </a:lnTo>
                <a:lnTo>
                  <a:pt x="403" y="1011"/>
                </a:lnTo>
                <a:lnTo>
                  <a:pt x="394" y="991"/>
                </a:lnTo>
                <a:lnTo>
                  <a:pt x="387" y="971"/>
                </a:lnTo>
                <a:lnTo>
                  <a:pt x="379" y="949"/>
                </a:lnTo>
                <a:lnTo>
                  <a:pt x="373" y="927"/>
                </a:lnTo>
                <a:lnTo>
                  <a:pt x="368" y="906"/>
                </a:lnTo>
                <a:lnTo>
                  <a:pt x="364" y="883"/>
                </a:lnTo>
                <a:lnTo>
                  <a:pt x="361" y="860"/>
                </a:lnTo>
                <a:lnTo>
                  <a:pt x="359" y="837"/>
                </a:lnTo>
                <a:lnTo>
                  <a:pt x="359" y="814"/>
                </a:lnTo>
                <a:lnTo>
                  <a:pt x="359" y="814"/>
                </a:lnTo>
                <a:lnTo>
                  <a:pt x="359" y="790"/>
                </a:lnTo>
                <a:lnTo>
                  <a:pt x="361" y="767"/>
                </a:lnTo>
                <a:lnTo>
                  <a:pt x="364" y="745"/>
                </a:lnTo>
                <a:lnTo>
                  <a:pt x="368" y="723"/>
                </a:lnTo>
                <a:lnTo>
                  <a:pt x="373" y="700"/>
                </a:lnTo>
                <a:lnTo>
                  <a:pt x="379" y="679"/>
                </a:lnTo>
                <a:lnTo>
                  <a:pt x="387" y="658"/>
                </a:lnTo>
                <a:lnTo>
                  <a:pt x="394" y="637"/>
                </a:lnTo>
                <a:lnTo>
                  <a:pt x="403" y="616"/>
                </a:lnTo>
                <a:lnTo>
                  <a:pt x="414" y="597"/>
                </a:lnTo>
                <a:lnTo>
                  <a:pt x="425" y="578"/>
                </a:lnTo>
                <a:lnTo>
                  <a:pt x="436" y="559"/>
                </a:lnTo>
                <a:lnTo>
                  <a:pt x="449" y="541"/>
                </a:lnTo>
                <a:lnTo>
                  <a:pt x="463" y="525"/>
                </a:lnTo>
                <a:lnTo>
                  <a:pt x="477" y="508"/>
                </a:lnTo>
                <a:lnTo>
                  <a:pt x="492" y="492"/>
                </a:lnTo>
                <a:lnTo>
                  <a:pt x="508" y="477"/>
                </a:lnTo>
                <a:lnTo>
                  <a:pt x="524" y="463"/>
                </a:lnTo>
                <a:lnTo>
                  <a:pt x="542" y="450"/>
                </a:lnTo>
                <a:lnTo>
                  <a:pt x="560" y="437"/>
                </a:lnTo>
                <a:lnTo>
                  <a:pt x="577" y="425"/>
                </a:lnTo>
                <a:lnTo>
                  <a:pt x="596" y="414"/>
                </a:lnTo>
                <a:lnTo>
                  <a:pt x="617" y="404"/>
                </a:lnTo>
                <a:lnTo>
                  <a:pt x="637" y="394"/>
                </a:lnTo>
                <a:lnTo>
                  <a:pt x="657" y="387"/>
                </a:lnTo>
                <a:lnTo>
                  <a:pt x="679" y="379"/>
                </a:lnTo>
                <a:lnTo>
                  <a:pt x="701" y="374"/>
                </a:lnTo>
                <a:lnTo>
                  <a:pt x="722" y="369"/>
                </a:lnTo>
                <a:lnTo>
                  <a:pt x="745" y="364"/>
                </a:lnTo>
                <a:lnTo>
                  <a:pt x="768" y="361"/>
                </a:lnTo>
                <a:lnTo>
                  <a:pt x="791" y="360"/>
                </a:lnTo>
                <a:lnTo>
                  <a:pt x="814" y="359"/>
                </a:lnTo>
                <a:lnTo>
                  <a:pt x="814" y="359"/>
                </a:lnTo>
                <a:lnTo>
                  <a:pt x="840" y="360"/>
                </a:lnTo>
                <a:lnTo>
                  <a:pt x="866" y="362"/>
                </a:lnTo>
                <a:lnTo>
                  <a:pt x="890" y="365"/>
                </a:lnTo>
                <a:lnTo>
                  <a:pt x="915" y="370"/>
                </a:lnTo>
                <a:lnTo>
                  <a:pt x="938" y="376"/>
                </a:lnTo>
                <a:lnTo>
                  <a:pt x="962" y="384"/>
                </a:lnTo>
                <a:lnTo>
                  <a:pt x="985" y="393"/>
                </a:lnTo>
                <a:lnTo>
                  <a:pt x="1008" y="402"/>
                </a:lnTo>
                <a:lnTo>
                  <a:pt x="1008" y="402"/>
                </a:lnTo>
                <a:lnTo>
                  <a:pt x="1015" y="406"/>
                </a:lnTo>
                <a:lnTo>
                  <a:pt x="1200" y="98"/>
                </a:lnTo>
                <a:lnTo>
                  <a:pt x="1200" y="98"/>
                </a:lnTo>
                <a:lnTo>
                  <a:pt x="1188" y="91"/>
                </a:lnTo>
                <a:lnTo>
                  <a:pt x="1188" y="91"/>
                </a:lnTo>
                <a:lnTo>
                  <a:pt x="1145" y="70"/>
                </a:lnTo>
                <a:lnTo>
                  <a:pt x="1101" y="53"/>
                </a:lnTo>
                <a:lnTo>
                  <a:pt x="1056" y="37"/>
                </a:lnTo>
                <a:lnTo>
                  <a:pt x="1009" y="25"/>
                </a:lnTo>
                <a:lnTo>
                  <a:pt x="962" y="13"/>
                </a:lnTo>
                <a:lnTo>
                  <a:pt x="914" y="7"/>
                </a:lnTo>
                <a:lnTo>
                  <a:pt x="864" y="2"/>
                </a:lnTo>
                <a:lnTo>
                  <a:pt x="839" y="0"/>
                </a:lnTo>
                <a:lnTo>
                  <a:pt x="814" y="0"/>
                </a:lnTo>
                <a:lnTo>
                  <a:pt x="814" y="0"/>
                </a:lnTo>
                <a:lnTo>
                  <a:pt x="782" y="0"/>
                </a:lnTo>
                <a:lnTo>
                  <a:pt x="750" y="3"/>
                </a:lnTo>
                <a:lnTo>
                  <a:pt x="720" y="6"/>
                </a:lnTo>
                <a:lnTo>
                  <a:pt x="689" y="9"/>
                </a:lnTo>
                <a:lnTo>
                  <a:pt x="689" y="9"/>
                </a:lnTo>
                <a:lnTo>
                  <a:pt x="652" y="17"/>
                </a:lnTo>
                <a:lnTo>
                  <a:pt x="617" y="25"/>
                </a:lnTo>
                <a:lnTo>
                  <a:pt x="581" y="33"/>
                </a:lnTo>
                <a:lnTo>
                  <a:pt x="547" y="45"/>
                </a:lnTo>
                <a:lnTo>
                  <a:pt x="514" y="58"/>
                </a:lnTo>
                <a:lnTo>
                  <a:pt x="480" y="72"/>
                </a:lnTo>
                <a:lnTo>
                  <a:pt x="448" y="87"/>
                </a:lnTo>
                <a:lnTo>
                  <a:pt x="416" y="103"/>
                </a:lnTo>
                <a:lnTo>
                  <a:pt x="386" y="122"/>
                </a:lnTo>
                <a:lnTo>
                  <a:pt x="356" y="141"/>
                </a:lnTo>
                <a:lnTo>
                  <a:pt x="327" y="162"/>
                </a:lnTo>
                <a:lnTo>
                  <a:pt x="299" y="183"/>
                </a:lnTo>
                <a:lnTo>
                  <a:pt x="273" y="206"/>
                </a:lnTo>
                <a:lnTo>
                  <a:pt x="246" y="230"/>
                </a:lnTo>
                <a:lnTo>
                  <a:pt x="222" y="256"/>
                </a:lnTo>
                <a:lnTo>
                  <a:pt x="198" y="282"/>
                </a:lnTo>
                <a:lnTo>
                  <a:pt x="176" y="309"/>
                </a:lnTo>
                <a:lnTo>
                  <a:pt x="154" y="337"/>
                </a:lnTo>
                <a:lnTo>
                  <a:pt x="134" y="366"/>
                </a:lnTo>
                <a:lnTo>
                  <a:pt x="115" y="397"/>
                </a:lnTo>
                <a:lnTo>
                  <a:pt x="97" y="427"/>
                </a:lnTo>
                <a:lnTo>
                  <a:pt x="81" y="459"/>
                </a:lnTo>
                <a:lnTo>
                  <a:pt x="66" y="492"/>
                </a:lnTo>
                <a:lnTo>
                  <a:pt x="53" y="525"/>
                </a:lnTo>
                <a:lnTo>
                  <a:pt x="40" y="559"/>
                </a:lnTo>
                <a:lnTo>
                  <a:pt x="30" y="593"/>
                </a:lnTo>
                <a:lnTo>
                  <a:pt x="21" y="629"/>
                </a:lnTo>
                <a:lnTo>
                  <a:pt x="14" y="666"/>
                </a:lnTo>
                <a:lnTo>
                  <a:pt x="7" y="701"/>
                </a:lnTo>
                <a:lnTo>
                  <a:pt x="3" y="738"/>
                </a:lnTo>
                <a:lnTo>
                  <a:pt x="1" y="776"/>
                </a:lnTo>
                <a:lnTo>
                  <a:pt x="0" y="814"/>
                </a:lnTo>
                <a:lnTo>
                  <a:pt x="0" y="814"/>
                </a:lnTo>
                <a:lnTo>
                  <a:pt x="1" y="856"/>
                </a:lnTo>
                <a:lnTo>
                  <a:pt x="5" y="897"/>
                </a:lnTo>
                <a:lnTo>
                  <a:pt x="10" y="938"/>
                </a:lnTo>
                <a:lnTo>
                  <a:pt x="16" y="978"/>
                </a:lnTo>
                <a:lnTo>
                  <a:pt x="25" y="1018"/>
                </a:lnTo>
                <a:lnTo>
                  <a:pt x="36" y="1056"/>
                </a:lnTo>
                <a:lnTo>
                  <a:pt x="49" y="1094"/>
                </a:lnTo>
                <a:lnTo>
                  <a:pt x="64" y="1131"/>
                </a:lnTo>
                <a:lnTo>
                  <a:pt x="81" y="1167"/>
                </a:lnTo>
                <a:lnTo>
                  <a:pt x="99" y="1202"/>
                </a:lnTo>
                <a:lnTo>
                  <a:pt x="118" y="1236"/>
                </a:lnTo>
                <a:lnTo>
                  <a:pt x="139" y="1269"/>
                </a:lnTo>
                <a:lnTo>
                  <a:pt x="162" y="1301"/>
                </a:lnTo>
                <a:lnTo>
                  <a:pt x="186" y="1333"/>
                </a:lnTo>
                <a:lnTo>
                  <a:pt x="212" y="1362"/>
                </a:lnTo>
                <a:lnTo>
                  <a:pt x="238" y="1390"/>
                </a:lnTo>
                <a:lnTo>
                  <a:pt x="266" y="1416"/>
                </a:lnTo>
                <a:lnTo>
                  <a:pt x="297" y="1442"/>
                </a:lnTo>
                <a:lnTo>
                  <a:pt x="327" y="1466"/>
                </a:lnTo>
                <a:lnTo>
                  <a:pt x="359" y="1489"/>
                </a:lnTo>
                <a:lnTo>
                  <a:pt x="392" y="1510"/>
                </a:lnTo>
                <a:lnTo>
                  <a:pt x="426" y="1529"/>
                </a:lnTo>
                <a:lnTo>
                  <a:pt x="461" y="1548"/>
                </a:lnTo>
                <a:lnTo>
                  <a:pt x="497" y="1564"/>
                </a:lnTo>
                <a:lnTo>
                  <a:pt x="534" y="1579"/>
                </a:lnTo>
                <a:lnTo>
                  <a:pt x="572" y="1592"/>
                </a:lnTo>
                <a:lnTo>
                  <a:pt x="610" y="1603"/>
                </a:lnTo>
                <a:lnTo>
                  <a:pt x="650" y="1612"/>
                </a:lnTo>
                <a:lnTo>
                  <a:pt x="690" y="1618"/>
                </a:lnTo>
                <a:lnTo>
                  <a:pt x="731" y="1623"/>
                </a:lnTo>
                <a:lnTo>
                  <a:pt x="772" y="1627"/>
                </a:lnTo>
                <a:lnTo>
                  <a:pt x="814" y="1628"/>
                </a:lnTo>
                <a:lnTo>
                  <a:pt x="814" y="1628"/>
                </a:lnTo>
                <a:lnTo>
                  <a:pt x="862" y="1627"/>
                </a:lnTo>
                <a:lnTo>
                  <a:pt x="909" y="1622"/>
                </a:lnTo>
                <a:lnTo>
                  <a:pt x="955" y="1616"/>
                </a:lnTo>
                <a:lnTo>
                  <a:pt x="1000" y="1607"/>
                </a:lnTo>
                <a:lnTo>
                  <a:pt x="1045" y="1595"/>
                </a:lnTo>
                <a:lnTo>
                  <a:pt x="1088" y="1580"/>
                </a:lnTo>
                <a:lnTo>
                  <a:pt x="1131" y="1564"/>
                </a:lnTo>
                <a:lnTo>
                  <a:pt x="1172" y="1546"/>
                </a:lnTo>
                <a:lnTo>
                  <a:pt x="1211" y="1524"/>
                </a:lnTo>
                <a:lnTo>
                  <a:pt x="1250" y="1501"/>
                </a:lnTo>
                <a:lnTo>
                  <a:pt x="1287" y="1476"/>
                </a:lnTo>
                <a:lnTo>
                  <a:pt x="1323" y="1449"/>
                </a:lnTo>
                <a:lnTo>
                  <a:pt x="1357" y="1421"/>
                </a:lnTo>
                <a:lnTo>
                  <a:pt x="1389" y="1390"/>
                </a:lnTo>
                <a:lnTo>
                  <a:pt x="1419" y="1358"/>
                </a:lnTo>
                <a:lnTo>
                  <a:pt x="1449" y="1324"/>
                </a:lnTo>
                <a:lnTo>
                  <a:pt x="1449" y="1324"/>
                </a:lnTo>
                <a:lnTo>
                  <a:pt x="1428" y="1298"/>
                </a:lnTo>
                <a:lnTo>
                  <a:pt x="1409" y="1272"/>
                </a:lnTo>
                <a:lnTo>
                  <a:pt x="1391" y="1244"/>
                </a:lnTo>
                <a:lnTo>
                  <a:pt x="1375" y="1216"/>
                </a:lnTo>
                <a:lnTo>
                  <a:pt x="1360" y="1187"/>
                </a:lnTo>
                <a:lnTo>
                  <a:pt x="1344" y="1157"/>
                </a:lnTo>
                <a:lnTo>
                  <a:pt x="1332" y="1127"/>
                </a:lnTo>
                <a:lnTo>
                  <a:pt x="1319" y="1095"/>
                </a:lnTo>
                <a:lnTo>
                  <a:pt x="1309" y="1063"/>
                </a:lnTo>
                <a:lnTo>
                  <a:pt x="1299" y="1032"/>
                </a:lnTo>
                <a:lnTo>
                  <a:pt x="1290" y="999"/>
                </a:lnTo>
                <a:lnTo>
                  <a:pt x="1283" y="966"/>
                </a:lnTo>
                <a:lnTo>
                  <a:pt x="1278" y="933"/>
                </a:lnTo>
                <a:lnTo>
                  <a:pt x="1273" y="898"/>
                </a:lnTo>
                <a:lnTo>
                  <a:pt x="1271" y="864"/>
                </a:lnTo>
                <a:lnTo>
                  <a:pt x="1269" y="828"/>
                </a:lnTo>
                <a:lnTo>
                  <a:pt x="1269" y="828"/>
                </a:lnTo>
                <a:close/>
              </a:path>
            </a:pathLst>
          </a:custGeom>
          <a:solidFill>
            <a:srgbClr val="C00000"/>
          </a:solidFill>
          <a:ln w="7938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</a:endParaRPr>
          </a:p>
        </p:txBody>
      </p:sp>
      <p:sp>
        <p:nvSpPr>
          <p:cNvPr id="35" name="Freeform 2211">
            <a:extLst>
              <a:ext uri="{FF2B5EF4-FFF2-40B4-BE49-F238E27FC236}">
                <a16:creationId xmlns:a16="http://schemas.microsoft.com/office/drawing/2014/main" id="{148EA042-8C14-0F46-B582-FBBA28A8ACBE}"/>
              </a:ext>
            </a:extLst>
          </p:cNvPr>
          <p:cNvSpPr>
            <a:spLocks/>
          </p:cNvSpPr>
          <p:nvPr/>
        </p:nvSpPr>
        <p:spPr bwMode="auto">
          <a:xfrm>
            <a:off x="7768638" y="2900126"/>
            <a:ext cx="3253468" cy="3189042"/>
          </a:xfrm>
          <a:custGeom>
            <a:avLst/>
            <a:gdLst>
              <a:gd name="T0" fmla="*/ 239 w 1628"/>
              <a:gd name="T1" fmla="*/ 1381 h 1619"/>
              <a:gd name="T2" fmla="*/ 379 w 1628"/>
              <a:gd name="T3" fmla="*/ 1492 h 1619"/>
              <a:gd name="T4" fmla="*/ 540 w 1628"/>
              <a:gd name="T5" fmla="*/ 1571 h 1619"/>
              <a:gd name="T6" fmla="*/ 719 w 1628"/>
              <a:gd name="T7" fmla="*/ 1613 h 1619"/>
              <a:gd name="T8" fmla="*/ 856 w 1628"/>
              <a:gd name="T9" fmla="*/ 1618 h 1619"/>
              <a:gd name="T10" fmla="*/ 1018 w 1628"/>
              <a:gd name="T11" fmla="*/ 1594 h 1619"/>
              <a:gd name="T12" fmla="*/ 1167 w 1628"/>
              <a:gd name="T13" fmla="*/ 1539 h 1619"/>
              <a:gd name="T14" fmla="*/ 1301 w 1628"/>
              <a:gd name="T15" fmla="*/ 1457 h 1619"/>
              <a:gd name="T16" fmla="*/ 1416 w 1628"/>
              <a:gd name="T17" fmla="*/ 1353 h 1619"/>
              <a:gd name="T18" fmla="*/ 1510 w 1628"/>
              <a:gd name="T19" fmla="*/ 1227 h 1619"/>
              <a:gd name="T20" fmla="*/ 1579 w 1628"/>
              <a:gd name="T21" fmla="*/ 1085 h 1619"/>
              <a:gd name="T22" fmla="*/ 1618 w 1628"/>
              <a:gd name="T23" fmla="*/ 929 h 1619"/>
              <a:gd name="T24" fmla="*/ 1628 w 1628"/>
              <a:gd name="T25" fmla="*/ 805 h 1619"/>
              <a:gd name="T26" fmla="*/ 1614 w 1628"/>
              <a:gd name="T27" fmla="*/ 657 h 1619"/>
              <a:gd name="T28" fmla="*/ 1575 w 1628"/>
              <a:gd name="T29" fmla="*/ 516 h 1619"/>
              <a:gd name="T30" fmla="*/ 1513 w 1628"/>
              <a:gd name="T31" fmla="*/ 388 h 1619"/>
              <a:gd name="T32" fmla="*/ 1430 w 1628"/>
              <a:gd name="T33" fmla="*/ 273 h 1619"/>
              <a:gd name="T34" fmla="*/ 1329 w 1628"/>
              <a:gd name="T35" fmla="*/ 174 h 1619"/>
              <a:gd name="T36" fmla="*/ 1212 w 1628"/>
              <a:gd name="T37" fmla="*/ 94 h 1619"/>
              <a:gd name="T38" fmla="*/ 1081 w 1628"/>
              <a:gd name="T39" fmla="*/ 36 h 1619"/>
              <a:gd name="T40" fmla="*/ 940 w 1628"/>
              <a:gd name="T41" fmla="*/ 0 h 1619"/>
              <a:gd name="T42" fmla="*/ 900 w 1628"/>
              <a:gd name="T43" fmla="*/ 89 h 1619"/>
              <a:gd name="T44" fmla="*/ 831 w 1628"/>
              <a:gd name="T45" fmla="*/ 197 h 1619"/>
              <a:gd name="T46" fmla="*/ 746 w 1628"/>
              <a:gd name="T47" fmla="*/ 294 h 1619"/>
              <a:gd name="T48" fmla="*/ 647 w 1628"/>
              <a:gd name="T49" fmla="*/ 375 h 1619"/>
              <a:gd name="T50" fmla="*/ 666 w 1628"/>
              <a:gd name="T51" fmla="*/ 375 h 1619"/>
              <a:gd name="T52" fmla="*/ 764 w 1628"/>
              <a:gd name="T53" fmla="*/ 353 h 1619"/>
              <a:gd name="T54" fmla="*/ 837 w 1628"/>
              <a:gd name="T55" fmla="*/ 351 h 1619"/>
              <a:gd name="T56" fmla="*/ 927 w 1628"/>
              <a:gd name="T57" fmla="*/ 365 h 1619"/>
              <a:gd name="T58" fmla="*/ 1011 w 1628"/>
              <a:gd name="T59" fmla="*/ 395 h 1619"/>
              <a:gd name="T60" fmla="*/ 1086 w 1628"/>
              <a:gd name="T61" fmla="*/ 441 h 1619"/>
              <a:gd name="T62" fmla="*/ 1151 w 1628"/>
              <a:gd name="T63" fmla="*/ 499 h 1619"/>
              <a:gd name="T64" fmla="*/ 1203 w 1628"/>
              <a:gd name="T65" fmla="*/ 569 h 1619"/>
              <a:gd name="T66" fmla="*/ 1242 w 1628"/>
              <a:gd name="T67" fmla="*/ 649 h 1619"/>
              <a:gd name="T68" fmla="*/ 1264 w 1628"/>
              <a:gd name="T69" fmla="*/ 736 h 1619"/>
              <a:gd name="T70" fmla="*/ 1269 w 1628"/>
              <a:gd name="T71" fmla="*/ 805 h 1619"/>
              <a:gd name="T72" fmla="*/ 1260 w 1628"/>
              <a:gd name="T73" fmla="*/ 897 h 1619"/>
              <a:gd name="T74" fmla="*/ 1234 w 1628"/>
              <a:gd name="T75" fmla="*/ 982 h 1619"/>
              <a:gd name="T76" fmla="*/ 1192 w 1628"/>
              <a:gd name="T77" fmla="*/ 1059 h 1619"/>
              <a:gd name="T78" fmla="*/ 1136 w 1628"/>
              <a:gd name="T79" fmla="*/ 1127 h 1619"/>
              <a:gd name="T80" fmla="*/ 1068 w 1628"/>
              <a:gd name="T81" fmla="*/ 1183 h 1619"/>
              <a:gd name="T82" fmla="*/ 991 w 1628"/>
              <a:gd name="T83" fmla="*/ 1225 h 1619"/>
              <a:gd name="T84" fmla="*/ 906 w 1628"/>
              <a:gd name="T85" fmla="*/ 1251 h 1619"/>
              <a:gd name="T86" fmla="*/ 814 w 1628"/>
              <a:gd name="T87" fmla="*/ 1260 h 1619"/>
              <a:gd name="T88" fmla="*/ 746 w 1628"/>
              <a:gd name="T89" fmla="*/ 1255 h 1619"/>
              <a:gd name="T90" fmla="*/ 661 w 1628"/>
              <a:gd name="T91" fmla="*/ 1233 h 1619"/>
              <a:gd name="T92" fmla="*/ 582 w 1628"/>
              <a:gd name="T93" fmla="*/ 1197 h 1619"/>
              <a:gd name="T94" fmla="*/ 512 w 1628"/>
              <a:gd name="T95" fmla="*/ 1146 h 1619"/>
              <a:gd name="T96" fmla="*/ 454 w 1628"/>
              <a:gd name="T97" fmla="*/ 1084 h 1619"/>
              <a:gd name="T98" fmla="*/ 408 w 1628"/>
              <a:gd name="T99" fmla="*/ 1011 h 1619"/>
              <a:gd name="T100" fmla="*/ 376 w 1628"/>
              <a:gd name="T101" fmla="*/ 930 h 1619"/>
              <a:gd name="T102" fmla="*/ 361 w 1628"/>
              <a:gd name="T103" fmla="*/ 842 h 1619"/>
              <a:gd name="T104" fmla="*/ 0 w 1628"/>
              <a:gd name="T105" fmla="*/ 819 h 1619"/>
              <a:gd name="T106" fmla="*/ 14 w 1628"/>
              <a:gd name="T107" fmla="*/ 957 h 1619"/>
              <a:gd name="T108" fmla="*/ 50 w 1628"/>
              <a:gd name="T109" fmla="*/ 1086 h 1619"/>
              <a:gd name="T110" fmla="*/ 106 w 1628"/>
              <a:gd name="T111" fmla="*/ 1207 h 1619"/>
              <a:gd name="T112" fmla="*/ 180 w 1628"/>
              <a:gd name="T113" fmla="*/ 1315 h 1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28" h="1619">
                <a:moveTo>
                  <a:pt x="180" y="1315"/>
                </a:moveTo>
                <a:lnTo>
                  <a:pt x="180" y="1315"/>
                </a:lnTo>
                <a:lnTo>
                  <a:pt x="209" y="1349"/>
                </a:lnTo>
                <a:lnTo>
                  <a:pt x="239" y="1381"/>
                </a:lnTo>
                <a:lnTo>
                  <a:pt x="271" y="1412"/>
                </a:lnTo>
                <a:lnTo>
                  <a:pt x="305" y="1440"/>
                </a:lnTo>
                <a:lnTo>
                  <a:pt x="341" y="1467"/>
                </a:lnTo>
                <a:lnTo>
                  <a:pt x="379" y="1492"/>
                </a:lnTo>
                <a:lnTo>
                  <a:pt x="417" y="1515"/>
                </a:lnTo>
                <a:lnTo>
                  <a:pt x="456" y="1537"/>
                </a:lnTo>
                <a:lnTo>
                  <a:pt x="498" y="1555"/>
                </a:lnTo>
                <a:lnTo>
                  <a:pt x="540" y="1571"/>
                </a:lnTo>
                <a:lnTo>
                  <a:pt x="583" y="1586"/>
                </a:lnTo>
                <a:lnTo>
                  <a:pt x="628" y="1598"/>
                </a:lnTo>
                <a:lnTo>
                  <a:pt x="673" y="1607"/>
                </a:lnTo>
                <a:lnTo>
                  <a:pt x="719" y="1613"/>
                </a:lnTo>
                <a:lnTo>
                  <a:pt x="766" y="1618"/>
                </a:lnTo>
                <a:lnTo>
                  <a:pt x="814" y="1619"/>
                </a:lnTo>
                <a:lnTo>
                  <a:pt x="814" y="1619"/>
                </a:lnTo>
                <a:lnTo>
                  <a:pt x="856" y="1618"/>
                </a:lnTo>
                <a:lnTo>
                  <a:pt x="897" y="1614"/>
                </a:lnTo>
                <a:lnTo>
                  <a:pt x="938" y="1609"/>
                </a:lnTo>
                <a:lnTo>
                  <a:pt x="978" y="1603"/>
                </a:lnTo>
                <a:lnTo>
                  <a:pt x="1018" y="1594"/>
                </a:lnTo>
                <a:lnTo>
                  <a:pt x="1056" y="1583"/>
                </a:lnTo>
                <a:lnTo>
                  <a:pt x="1094" y="1570"/>
                </a:lnTo>
                <a:lnTo>
                  <a:pt x="1131" y="1555"/>
                </a:lnTo>
                <a:lnTo>
                  <a:pt x="1167" y="1539"/>
                </a:lnTo>
                <a:lnTo>
                  <a:pt x="1202" y="1520"/>
                </a:lnTo>
                <a:lnTo>
                  <a:pt x="1236" y="1501"/>
                </a:lnTo>
                <a:lnTo>
                  <a:pt x="1269" y="1480"/>
                </a:lnTo>
                <a:lnTo>
                  <a:pt x="1301" y="1457"/>
                </a:lnTo>
                <a:lnTo>
                  <a:pt x="1333" y="1433"/>
                </a:lnTo>
                <a:lnTo>
                  <a:pt x="1362" y="1407"/>
                </a:lnTo>
                <a:lnTo>
                  <a:pt x="1390" y="1381"/>
                </a:lnTo>
                <a:lnTo>
                  <a:pt x="1416" y="1353"/>
                </a:lnTo>
                <a:lnTo>
                  <a:pt x="1442" y="1324"/>
                </a:lnTo>
                <a:lnTo>
                  <a:pt x="1466" y="1292"/>
                </a:lnTo>
                <a:lnTo>
                  <a:pt x="1489" y="1260"/>
                </a:lnTo>
                <a:lnTo>
                  <a:pt x="1510" y="1227"/>
                </a:lnTo>
                <a:lnTo>
                  <a:pt x="1529" y="1193"/>
                </a:lnTo>
                <a:lnTo>
                  <a:pt x="1548" y="1158"/>
                </a:lnTo>
                <a:lnTo>
                  <a:pt x="1564" y="1122"/>
                </a:lnTo>
                <a:lnTo>
                  <a:pt x="1579" y="1085"/>
                </a:lnTo>
                <a:lnTo>
                  <a:pt x="1592" y="1047"/>
                </a:lnTo>
                <a:lnTo>
                  <a:pt x="1603" y="1009"/>
                </a:lnTo>
                <a:lnTo>
                  <a:pt x="1612" y="969"/>
                </a:lnTo>
                <a:lnTo>
                  <a:pt x="1618" y="929"/>
                </a:lnTo>
                <a:lnTo>
                  <a:pt x="1623" y="888"/>
                </a:lnTo>
                <a:lnTo>
                  <a:pt x="1627" y="847"/>
                </a:lnTo>
                <a:lnTo>
                  <a:pt x="1628" y="805"/>
                </a:lnTo>
                <a:lnTo>
                  <a:pt x="1628" y="805"/>
                </a:lnTo>
                <a:lnTo>
                  <a:pt x="1627" y="767"/>
                </a:lnTo>
                <a:lnTo>
                  <a:pt x="1625" y="729"/>
                </a:lnTo>
                <a:lnTo>
                  <a:pt x="1621" y="692"/>
                </a:lnTo>
                <a:lnTo>
                  <a:pt x="1614" y="657"/>
                </a:lnTo>
                <a:lnTo>
                  <a:pt x="1607" y="620"/>
                </a:lnTo>
                <a:lnTo>
                  <a:pt x="1598" y="584"/>
                </a:lnTo>
                <a:lnTo>
                  <a:pt x="1588" y="550"/>
                </a:lnTo>
                <a:lnTo>
                  <a:pt x="1575" y="516"/>
                </a:lnTo>
                <a:lnTo>
                  <a:pt x="1562" y="483"/>
                </a:lnTo>
                <a:lnTo>
                  <a:pt x="1547" y="450"/>
                </a:lnTo>
                <a:lnTo>
                  <a:pt x="1531" y="418"/>
                </a:lnTo>
                <a:lnTo>
                  <a:pt x="1513" y="388"/>
                </a:lnTo>
                <a:lnTo>
                  <a:pt x="1494" y="357"/>
                </a:lnTo>
                <a:lnTo>
                  <a:pt x="1474" y="328"/>
                </a:lnTo>
                <a:lnTo>
                  <a:pt x="1453" y="300"/>
                </a:lnTo>
                <a:lnTo>
                  <a:pt x="1430" y="273"/>
                </a:lnTo>
                <a:lnTo>
                  <a:pt x="1406" y="247"/>
                </a:lnTo>
                <a:lnTo>
                  <a:pt x="1382" y="221"/>
                </a:lnTo>
                <a:lnTo>
                  <a:pt x="1355" y="197"/>
                </a:lnTo>
                <a:lnTo>
                  <a:pt x="1329" y="174"/>
                </a:lnTo>
                <a:lnTo>
                  <a:pt x="1301" y="153"/>
                </a:lnTo>
                <a:lnTo>
                  <a:pt x="1272" y="132"/>
                </a:lnTo>
                <a:lnTo>
                  <a:pt x="1242" y="113"/>
                </a:lnTo>
                <a:lnTo>
                  <a:pt x="1212" y="94"/>
                </a:lnTo>
                <a:lnTo>
                  <a:pt x="1180" y="78"/>
                </a:lnTo>
                <a:lnTo>
                  <a:pt x="1148" y="63"/>
                </a:lnTo>
                <a:lnTo>
                  <a:pt x="1115" y="49"/>
                </a:lnTo>
                <a:lnTo>
                  <a:pt x="1081" y="36"/>
                </a:lnTo>
                <a:lnTo>
                  <a:pt x="1047" y="24"/>
                </a:lnTo>
                <a:lnTo>
                  <a:pt x="1011" y="16"/>
                </a:lnTo>
                <a:lnTo>
                  <a:pt x="976" y="8"/>
                </a:lnTo>
                <a:lnTo>
                  <a:pt x="940" y="0"/>
                </a:lnTo>
                <a:lnTo>
                  <a:pt x="940" y="0"/>
                </a:lnTo>
                <a:lnTo>
                  <a:pt x="927" y="31"/>
                </a:lnTo>
                <a:lnTo>
                  <a:pt x="914" y="60"/>
                </a:lnTo>
                <a:lnTo>
                  <a:pt x="900" y="89"/>
                </a:lnTo>
                <a:lnTo>
                  <a:pt x="884" y="117"/>
                </a:lnTo>
                <a:lnTo>
                  <a:pt x="867" y="145"/>
                </a:lnTo>
                <a:lnTo>
                  <a:pt x="849" y="172"/>
                </a:lnTo>
                <a:lnTo>
                  <a:pt x="831" y="197"/>
                </a:lnTo>
                <a:lnTo>
                  <a:pt x="811" y="223"/>
                </a:lnTo>
                <a:lnTo>
                  <a:pt x="790" y="247"/>
                </a:lnTo>
                <a:lnTo>
                  <a:pt x="769" y="271"/>
                </a:lnTo>
                <a:lnTo>
                  <a:pt x="746" y="294"/>
                </a:lnTo>
                <a:lnTo>
                  <a:pt x="723" y="315"/>
                </a:lnTo>
                <a:lnTo>
                  <a:pt x="699" y="337"/>
                </a:lnTo>
                <a:lnTo>
                  <a:pt x="673" y="356"/>
                </a:lnTo>
                <a:lnTo>
                  <a:pt x="647" y="375"/>
                </a:lnTo>
                <a:lnTo>
                  <a:pt x="621" y="393"/>
                </a:lnTo>
                <a:lnTo>
                  <a:pt x="621" y="393"/>
                </a:lnTo>
                <a:lnTo>
                  <a:pt x="643" y="384"/>
                </a:lnTo>
                <a:lnTo>
                  <a:pt x="666" y="375"/>
                </a:lnTo>
                <a:lnTo>
                  <a:pt x="690" y="367"/>
                </a:lnTo>
                <a:lnTo>
                  <a:pt x="714" y="361"/>
                </a:lnTo>
                <a:lnTo>
                  <a:pt x="738" y="356"/>
                </a:lnTo>
                <a:lnTo>
                  <a:pt x="764" y="353"/>
                </a:lnTo>
                <a:lnTo>
                  <a:pt x="788" y="351"/>
                </a:lnTo>
                <a:lnTo>
                  <a:pt x="814" y="350"/>
                </a:lnTo>
                <a:lnTo>
                  <a:pt x="814" y="350"/>
                </a:lnTo>
                <a:lnTo>
                  <a:pt x="837" y="351"/>
                </a:lnTo>
                <a:lnTo>
                  <a:pt x="860" y="352"/>
                </a:lnTo>
                <a:lnTo>
                  <a:pt x="883" y="355"/>
                </a:lnTo>
                <a:lnTo>
                  <a:pt x="906" y="360"/>
                </a:lnTo>
                <a:lnTo>
                  <a:pt x="927" y="365"/>
                </a:lnTo>
                <a:lnTo>
                  <a:pt x="949" y="370"/>
                </a:lnTo>
                <a:lnTo>
                  <a:pt x="971" y="378"/>
                </a:lnTo>
                <a:lnTo>
                  <a:pt x="991" y="385"/>
                </a:lnTo>
                <a:lnTo>
                  <a:pt x="1011" y="395"/>
                </a:lnTo>
                <a:lnTo>
                  <a:pt x="1032" y="405"/>
                </a:lnTo>
                <a:lnTo>
                  <a:pt x="1051" y="416"/>
                </a:lnTo>
                <a:lnTo>
                  <a:pt x="1068" y="428"/>
                </a:lnTo>
                <a:lnTo>
                  <a:pt x="1086" y="441"/>
                </a:lnTo>
                <a:lnTo>
                  <a:pt x="1104" y="454"/>
                </a:lnTo>
                <a:lnTo>
                  <a:pt x="1120" y="468"/>
                </a:lnTo>
                <a:lnTo>
                  <a:pt x="1136" y="483"/>
                </a:lnTo>
                <a:lnTo>
                  <a:pt x="1151" y="499"/>
                </a:lnTo>
                <a:lnTo>
                  <a:pt x="1165" y="516"/>
                </a:lnTo>
                <a:lnTo>
                  <a:pt x="1179" y="532"/>
                </a:lnTo>
                <a:lnTo>
                  <a:pt x="1192" y="550"/>
                </a:lnTo>
                <a:lnTo>
                  <a:pt x="1203" y="569"/>
                </a:lnTo>
                <a:lnTo>
                  <a:pt x="1214" y="588"/>
                </a:lnTo>
                <a:lnTo>
                  <a:pt x="1225" y="607"/>
                </a:lnTo>
                <a:lnTo>
                  <a:pt x="1234" y="628"/>
                </a:lnTo>
                <a:lnTo>
                  <a:pt x="1242" y="649"/>
                </a:lnTo>
                <a:lnTo>
                  <a:pt x="1249" y="670"/>
                </a:lnTo>
                <a:lnTo>
                  <a:pt x="1255" y="691"/>
                </a:lnTo>
                <a:lnTo>
                  <a:pt x="1260" y="714"/>
                </a:lnTo>
                <a:lnTo>
                  <a:pt x="1264" y="736"/>
                </a:lnTo>
                <a:lnTo>
                  <a:pt x="1267" y="758"/>
                </a:lnTo>
                <a:lnTo>
                  <a:pt x="1269" y="781"/>
                </a:lnTo>
                <a:lnTo>
                  <a:pt x="1269" y="805"/>
                </a:lnTo>
                <a:lnTo>
                  <a:pt x="1269" y="805"/>
                </a:lnTo>
                <a:lnTo>
                  <a:pt x="1269" y="828"/>
                </a:lnTo>
                <a:lnTo>
                  <a:pt x="1267" y="851"/>
                </a:lnTo>
                <a:lnTo>
                  <a:pt x="1264" y="874"/>
                </a:lnTo>
                <a:lnTo>
                  <a:pt x="1260" y="897"/>
                </a:lnTo>
                <a:lnTo>
                  <a:pt x="1255" y="918"/>
                </a:lnTo>
                <a:lnTo>
                  <a:pt x="1249" y="940"/>
                </a:lnTo>
                <a:lnTo>
                  <a:pt x="1242" y="962"/>
                </a:lnTo>
                <a:lnTo>
                  <a:pt x="1234" y="982"/>
                </a:lnTo>
                <a:lnTo>
                  <a:pt x="1225" y="1002"/>
                </a:lnTo>
                <a:lnTo>
                  <a:pt x="1214" y="1023"/>
                </a:lnTo>
                <a:lnTo>
                  <a:pt x="1203" y="1042"/>
                </a:lnTo>
                <a:lnTo>
                  <a:pt x="1192" y="1059"/>
                </a:lnTo>
                <a:lnTo>
                  <a:pt x="1179" y="1077"/>
                </a:lnTo>
                <a:lnTo>
                  <a:pt x="1165" y="1095"/>
                </a:lnTo>
                <a:lnTo>
                  <a:pt x="1151" y="1112"/>
                </a:lnTo>
                <a:lnTo>
                  <a:pt x="1136" y="1127"/>
                </a:lnTo>
                <a:lnTo>
                  <a:pt x="1120" y="1142"/>
                </a:lnTo>
                <a:lnTo>
                  <a:pt x="1104" y="1156"/>
                </a:lnTo>
                <a:lnTo>
                  <a:pt x="1086" y="1170"/>
                </a:lnTo>
                <a:lnTo>
                  <a:pt x="1068" y="1183"/>
                </a:lnTo>
                <a:lnTo>
                  <a:pt x="1051" y="1194"/>
                </a:lnTo>
                <a:lnTo>
                  <a:pt x="1032" y="1205"/>
                </a:lnTo>
                <a:lnTo>
                  <a:pt x="1011" y="1216"/>
                </a:lnTo>
                <a:lnTo>
                  <a:pt x="991" y="1225"/>
                </a:lnTo>
                <a:lnTo>
                  <a:pt x="971" y="1233"/>
                </a:lnTo>
                <a:lnTo>
                  <a:pt x="949" y="1240"/>
                </a:lnTo>
                <a:lnTo>
                  <a:pt x="927" y="1246"/>
                </a:lnTo>
                <a:lnTo>
                  <a:pt x="906" y="1251"/>
                </a:lnTo>
                <a:lnTo>
                  <a:pt x="883" y="1255"/>
                </a:lnTo>
                <a:lnTo>
                  <a:pt x="860" y="1258"/>
                </a:lnTo>
                <a:lnTo>
                  <a:pt x="837" y="1260"/>
                </a:lnTo>
                <a:lnTo>
                  <a:pt x="814" y="1260"/>
                </a:lnTo>
                <a:lnTo>
                  <a:pt x="814" y="1260"/>
                </a:lnTo>
                <a:lnTo>
                  <a:pt x="792" y="1260"/>
                </a:lnTo>
                <a:lnTo>
                  <a:pt x="769" y="1259"/>
                </a:lnTo>
                <a:lnTo>
                  <a:pt x="746" y="1255"/>
                </a:lnTo>
                <a:lnTo>
                  <a:pt x="724" y="1251"/>
                </a:lnTo>
                <a:lnTo>
                  <a:pt x="703" y="1246"/>
                </a:lnTo>
                <a:lnTo>
                  <a:pt x="681" y="1241"/>
                </a:lnTo>
                <a:lnTo>
                  <a:pt x="661" y="1233"/>
                </a:lnTo>
                <a:lnTo>
                  <a:pt x="640" y="1226"/>
                </a:lnTo>
                <a:lnTo>
                  <a:pt x="620" y="1217"/>
                </a:lnTo>
                <a:lnTo>
                  <a:pt x="601" y="1208"/>
                </a:lnTo>
                <a:lnTo>
                  <a:pt x="582" y="1197"/>
                </a:lnTo>
                <a:lnTo>
                  <a:pt x="564" y="1185"/>
                </a:lnTo>
                <a:lnTo>
                  <a:pt x="547" y="1174"/>
                </a:lnTo>
                <a:lnTo>
                  <a:pt x="529" y="1160"/>
                </a:lnTo>
                <a:lnTo>
                  <a:pt x="512" y="1146"/>
                </a:lnTo>
                <a:lnTo>
                  <a:pt x="497" y="1132"/>
                </a:lnTo>
                <a:lnTo>
                  <a:pt x="482" y="1117"/>
                </a:lnTo>
                <a:lnTo>
                  <a:pt x="468" y="1100"/>
                </a:lnTo>
                <a:lnTo>
                  <a:pt x="454" y="1084"/>
                </a:lnTo>
                <a:lnTo>
                  <a:pt x="441" y="1067"/>
                </a:lnTo>
                <a:lnTo>
                  <a:pt x="430" y="1049"/>
                </a:lnTo>
                <a:lnTo>
                  <a:pt x="418" y="1030"/>
                </a:lnTo>
                <a:lnTo>
                  <a:pt x="408" y="1011"/>
                </a:lnTo>
                <a:lnTo>
                  <a:pt x="399" y="992"/>
                </a:lnTo>
                <a:lnTo>
                  <a:pt x="390" y="972"/>
                </a:lnTo>
                <a:lnTo>
                  <a:pt x="383" y="951"/>
                </a:lnTo>
                <a:lnTo>
                  <a:pt x="376" y="930"/>
                </a:lnTo>
                <a:lnTo>
                  <a:pt x="371" y="908"/>
                </a:lnTo>
                <a:lnTo>
                  <a:pt x="366" y="887"/>
                </a:lnTo>
                <a:lnTo>
                  <a:pt x="362" y="865"/>
                </a:lnTo>
                <a:lnTo>
                  <a:pt x="361" y="842"/>
                </a:lnTo>
                <a:lnTo>
                  <a:pt x="360" y="819"/>
                </a:lnTo>
                <a:lnTo>
                  <a:pt x="359" y="819"/>
                </a:lnTo>
                <a:lnTo>
                  <a:pt x="0" y="819"/>
                </a:lnTo>
                <a:lnTo>
                  <a:pt x="0" y="819"/>
                </a:lnTo>
                <a:lnTo>
                  <a:pt x="2" y="855"/>
                </a:lnTo>
                <a:lnTo>
                  <a:pt x="4" y="889"/>
                </a:lnTo>
                <a:lnTo>
                  <a:pt x="9" y="924"/>
                </a:lnTo>
                <a:lnTo>
                  <a:pt x="14" y="957"/>
                </a:lnTo>
                <a:lnTo>
                  <a:pt x="21" y="990"/>
                </a:lnTo>
                <a:lnTo>
                  <a:pt x="30" y="1023"/>
                </a:lnTo>
                <a:lnTo>
                  <a:pt x="40" y="1054"/>
                </a:lnTo>
                <a:lnTo>
                  <a:pt x="50" y="1086"/>
                </a:lnTo>
                <a:lnTo>
                  <a:pt x="63" y="1118"/>
                </a:lnTo>
                <a:lnTo>
                  <a:pt x="75" y="1148"/>
                </a:lnTo>
                <a:lnTo>
                  <a:pt x="91" y="1178"/>
                </a:lnTo>
                <a:lnTo>
                  <a:pt x="106" y="1207"/>
                </a:lnTo>
                <a:lnTo>
                  <a:pt x="122" y="1235"/>
                </a:lnTo>
                <a:lnTo>
                  <a:pt x="140" y="1263"/>
                </a:lnTo>
                <a:lnTo>
                  <a:pt x="159" y="1289"/>
                </a:lnTo>
                <a:lnTo>
                  <a:pt x="180" y="1315"/>
                </a:lnTo>
                <a:lnTo>
                  <a:pt x="180" y="1315"/>
                </a:lnTo>
                <a:close/>
              </a:path>
            </a:pathLst>
          </a:custGeom>
          <a:solidFill>
            <a:srgbClr val="C00000"/>
          </a:solidFill>
          <a:ln w="7938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18824"/>
            <a:endParaRPr lang="en-GB" sz="200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6" name="Freeform 2212">
            <a:extLst>
              <a:ext uri="{FF2B5EF4-FFF2-40B4-BE49-F238E27FC236}">
                <a16:creationId xmlns:a16="http://schemas.microsoft.com/office/drawing/2014/main" id="{1E44C9EE-A54E-5746-B417-ACEA6D66B3BA}"/>
              </a:ext>
            </a:extLst>
          </p:cNvPr>
          <p:cNvSpPr>
            <a:spLocks/>
          </p:cNvSpPr>
          <p:nvPr/>
        </p:nvSpPr>
        <p:spPr bwMode="auto">
          <a:xfrm>
            <a:off x="6499625" y="725510"/>
            <a:ext cx="3255466" cy="2956610"/>
          </a:xfrm>
          <a:custGeom>
            <a:avLst/>
            <a:gdLst>
              <a:gd name="T0" fmla="*/ 116 w 1629"/>
              <a:gd name="T1" fmla="*/ 1098 h 1501"/>
              <a:gd name="T2" fmla="*/ 205 w 1629"/>
              <a:gd name="T3" fmla="*/ 1095 h 1501"/>
              <a:gd name="T4" fmla="*/ 375 w 1629"/>
              <a:gd name="T5" fmla="*/ 1120 h 1501"/>
              <a:gd name="T6" fmla="*/ 554 w 1629"/>
              <a:gd name="T7" fmla="*/ 1186 h 1501"/>
              <a:gd name="T8" fmla="*/ 492 w 1629"/>
              <a:gd name="T9" fmla="*/ 1135 h 1501"/>
              <a:gd name="T10" fmla="*/ 426 w 1629"/>
              <a:gd name="T11" fmla="*/ 1050 h 1501"/>
              <a:gd name="T12" fmla="*/ 380 w 1629"/>
              <a:gd name="T13" fmla="*/ 952 h 1501"/>
              <a:gd name="T14" fmla="*/ 360 w 1629"/>
              <a:gd name="T15" fmla="*/ 841 h 1501"/>
              <a:gd name="T16" fmla="*/ 361 w 1629"/>
              <a:gd name="T17" fmla="*/ 767 h 1501"/>
              <a:gd name="T18" fmla="*/ 380 w 1629"/>
              <a:gd name="T19" fmla="*/ 678 h 1501"/>
              <a:gd name="T20" fmla="*/ 414 w 1629"/>
              <a:gd name="T21" fmla="*/ 596 h 1501"/>
              <a:gd name="T22" fmla="*/ 463 w 1629"/>
              <a:gd name="T23" fmla="*/ 524 h 1501"/>
              <a:gd name="T24" fmla="*/ 525 w 1629"/>
              <a:gd name="T25" fmla="*/ 462 h 1501"/>
              <a:gd name="T26" fmla="*/ 597 w 1629"/>
              <a:gd name="T27" fmla="*/ 412 h 1501"/>
              <a:gd name="T28" fmla="*/ 679 w 1629"/>
              <a:gd name="T29" fmla="*/ 378 h 1501"/>
              <a:gd name="T30" fmla="*/ 768 w 1629"/>
              <a:gd name="T31" fmla="*/ 360 h 1501"/>
              <a:gd name="T32" fmla="*/ 837 w 1629"/>
              <a:gd name="T33" fmla="*/ 359 h 1501"/>
              <a:gd name="T34" fmla="*/ 929 w 1629"/>
              <a:gd name="T35" fmla="*/ 372 h 1501"/>
              <a:gd name="T36" fmla="*/ 1011 w 1629"/>
              <a:gd name="T37" fmla="*/ 402 h 1501"/>
              <a:gd name="T38" fmla="*/ 1088 w 1629"/>
              <a:gd name="T39" fmla="*/ 448 h 1501"/>
              <a:gd name="T40" fmla="*/ 1151 w 1629"/>
              <a:gd name="T41" fmla="*/ 507 h 1501"/>
              <a:gd name="T42" fmla="*/ 1204 w 1629"/>
              <a:gd name="T43" fmla="*/ 577 h 1501"/>
              <a:gd name="T44" fmla="*/ 1242 w 1629"/>
              <a:gd name="T45" fmla="*/ 656 h 1501"/>
              <a:gd name="T46" fmla="*/ 1264 w 1629"/>
              <a:gd name="T47" fmla="*/ 744 h 1501"/>
              <a:gd name="T48" fmla="*/ 1270 w 1629"/>
              <a:gd name="T49" fmla="*/ 814 h 1501"/>
              <a:gd name="T50" fmla="*/ 1256 w 1629"/>
              <a:gd name="T51" fmla="*/ 925 h 1501"/>
              <a:gd name="T52" fmla="*/ 1217 w 1629"/>
              <a:gd name="T53" fmla="*/ 1027 h 1501"/>
              <a:gd name="T54" fmla="*/ 1155 w 1629"/>
              <a:gd name="T55" fmla="*/ 1115 h 1501"/>
              <a:gd name="T56" fmla="*/ 1075 w 1629"/>
              <a:gd name="T57" fmla="*/ 1186 h 1501"/>
              <a:gd name="T58" fmla="*/ 1248 w 1629"/>
              <a:gd name="T59" fmla="*/ 1501 h 1501"/>
              <a:gd name="T60" fmla="*/ 1308 w 1629"/>
              <a:gd name="T61" fmla="*/ 1460 h 1501"/>
              <a:gd name="T62" fmla="*/ 1404 w 1629"/>
              <a:gd name="T63" fmla="*/ 1375 h 1501"/>
              <a:gd name="T64" fmla="*/ 1484 w 1629"/>
              <a:gd name="T65" fmla="*/ 1276 h 1501"/>
              <a:gd name="T66" fmla="*/ 1549 w 1629"/>
              <a:gd name="T67" fmla="*/ 1164 h 1501"/>
              <a:gd name="T68" fmla="*/ 1587 w 1629"/>
              <a:gd name="T69" fmla="*/ 1070 h 1501"/>
              <a:gd name="T70" fmla="*/ 1621 w 1629"/>
              <a:gd name="T71" fmla="*/ 927 h 1501"/>
              <a:gd name="T72" fmla="*/ 1629 w 1629"/>
              <a:gd name="T73" fmla="*/ 814 h 1501"/>
              <a:gd name="T74" fmla="*/ 1612 w 1629"/>
              <a:gd name="T75" fmla="*/ 648 h 1501"/>
              <a:gd name="T76" fmla="*/ 1565 w 1629"/>
              <a:gd name="T77" fmla="*/ 496 h 1501"/>
              <a:gd name="T78" fmla="*/ 1490 w 1629"/>
              <a:gd name="T79" fmla="*/ 358 h 1501"/>
              <a:gd name="T80" fmla="*/ 1390 w 1629"/>
              <a:gd name="T81" fmla="*/ 237 h 1501"/>
              <a:gd name="T82" fmla="*/ 1269 w 1629"/>
              <a:gd name="T83" fmla="*/ 138 h 1501"/>
              <a:gd name="T84" fmla="*/ 1132 w 1629"/>
              <a:gd name="T85" fmla="*/ 63 h 1501"/>
              <a:gd name="T86" fmla="*/ 978 w 1629"/>
              <a:gd name="T87" fmla="*/ 16 h 1501"/>
              <a:gd name="T88" fmla="*/ 815 w 1629"/>
              <a:gd name="T89" fmla="*/ 0 h 1501"/>
              <a:gd name="T90" fmla="*/ 690 w 1629"/>
              <a:gd name="T91" fmla="*/ 8 h 1501"/>
              <a:gd name="T92" fmla="*/ 535 w 1629"/>
              <a:gd name="T93" fmla="*/ 49 h 1501"/>
              <a:gd name="T94" fmla="*/ 393 w 1629"/>
              <a:gd name="T95" fmla="*/ 116 h 1501"/>
              <a:gd name="T96" fmla="*/ 267 w 1629"/>
              <a:gd name="T97" fmla="*/ 210 h 1501"/>
              <a:gd name="T98" fmla="*/ 162 w 1629"/>
              <a:gd name="T99" fmla="*/ 326 h 1501"/>
              <a:gd name="T100" fmla="*/ 80 w 1629"/>
              <a:gd name="T101" fmla="*/ 461 h 1501"/>
              <a:gd name="T102" fmla="*/ 26 w 1629"/>
              <a:gd name="T103" fmla="*/ 609 h 1501"/>
              <a:gd name="T104" fmla="*/ 2 w 1629"/>
              <a:gd name="T105" fmla="*/ 772 h 1501"/>
              <a:gd name="T106" fmla="*/ 4 w 1629"/>
              <a:gd name="T107" fmla="*/ 890 h 1501"/>
              <a:gd name="T108" fmla="*/ 31 w 1629"/>
              <a:gd name="T109" fmla="*/ 1036 h 1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9" h="1501">
                <a:moveTo>
                  <a:pt x="55" y="1104"/>
                </a:moveTo>
                <a:lnTo>
                  <a:pt x="55" y="1104"/>
                </a:lnTo>
                <a:lnTo>
                  <a:pt x="86" y="1101"/>
                </a:lnTo>
                <a:lnTo>
                  <a:pt x="116" y="1098"/>
                </a:lnTo>
                <a:lnTo>
                  <a:pt x="148" y="1095"/>
                </a:lnTo>
                <a:lnTo>
                  <a:pt x="180" y="1095"/>
                </a:lnTo>
                <a:lnTo>
                  <a:pt x="180" y="1095"/>
                </a:lnTo>
                <a:lnTo>
                  <a:pt x="205" y="1095"/>
                </a:lnTo>
                <a:lnTo>
                  <a:pt x="230" y="1097"/>
                </a:lnTo>
                <a:lnTo>
                  <a:pt x="280" y="1102"/>
                </a:lnTo>
                <a:lnTo>
                  <a:pt x="328" y="1108"/>
                </a:lnTo>
                <a:lnTo>
                  <a:pt x="375" y="1120"/>
                </a:lnTo>
                <a:lnTo>
                  <a:pt x="422" y="1132"/>
                </a:lnTo>
                <a:lnTo>
                  <a:pt x="467" y="1148"/>
                </a:lnTo>
                <a:lnTo>
                  <a:pt x="511" y="1165"/>
                </a:lnTo>
                <a:lnTo>
                  <a:pt x="554" y="1186"/>
                </a:lnTo>
                <a:lnTo>
                  <a:pt x="554" y="1186"/>
                </a:lnTo>
                <a:lnTo>
                  <a:pt x="533" y="1170"/>
                </a:lnTo>
                <a:lnTo>
                  <a:pt x="511" y="1153"/>
                </a:lnTo>
                <a:lnTo>
                  <a:pt x="492" y="1135"/>
                </a:lnTo>
                <a:lnTo>
                  <a:pt x="474" y="1115"/>
                </a:lnTo>
                <a:lnTo>
                  <a:pt x="456" y="1094"/>
                </a:lnTo>
                <a:lnTo>
                  <a:pt x="441" y="1073"/>
                </a:lnTo>
                <a:lnTo>
                  <a:pt x="426" y="1050"/>
                </a:lnTo>
                <a:lnTo>
                  <a:pt x="412" y="1027"/>
                </a:lnTo>
                <a:lnTo>
                  <a:pt x="401" y="1003"/>
                </a:lnTo>
                <a:lnTo>
                  <a:pt x="390" y="977"/>
                </a:lnTo>
                <a:lnTo>
                  <a:pt x="380" y="952"/>
                </a:lnTo>
                <a:lnTo>
                  <a:pt x="373" y="925"/>
                </a:lnTo>
                <a:lnTo>
                  <a:pt x="367" y="897"/>
                </a:lnTo>
                <a:lnTo>
                  <a:pt x="362" y="869"/>
                </a:lnTo>
                <a:lnTo>
                  <a:pt x="360" y="841"/>
                </a:lnTo>
                <a:lnTo>
                  <a:pt x="360" y="814"/>
                </a:lnTo>
                <a:lnTo>
                  <a:pt x="360" y="814"/>
                </a:lnTo>
                <a:lnTo>
                  <a:pt x="360" y="789"/>
                </a:lnTo>
                <a:lnTo>
                  <a:pt x="361" y="767"/>
                </a:lnTo>
                <a:lnTo>
                  <a:pt x="365" y="744"/>
                </a:lnTo>
                <a:lnTo>
                  <a:pt x="369" y="721"/>
                </a:lnTo>
                <a:lnTo>
                  <a:pt x="374" y="699"/>
                </a:lnTo>
                <a:lnTo>
                  <a:pt x="380" y="678"/>
                </a:lnTo>
                <a:lnTo>
                  <a:pt x="387" y="656"/>
                </a:lnTo>
                <a:lnTo>
                  <a:pt x="395" y="636"/>
                </a:lnTo>
                <a:lnTo>
                  <a:pt x="404" y="615"/>
                </a:lnTo>
                <a:lnTo>
                  <a:pt x="414" y="596"/>
                </a:lnTo>
                <a:lnTo>
                  <a:pt x="425" y="577"/>
                </a:lnTo>
                <a:lnTo>
                  <a:pt x="437" y="558"/>
                </a:lnTo>
                <a:lnTo>
                  <a:pt x="450" y="541"/>
                </a:lnTo>
                <a:lnTo>
                  <a:pt x="463" y="524"/>
                </a:lnTo>
                <a:lnTo>
                  <a:pt x="478" y="507"/>
                </a:lnTo>
                <a:lnTo>
                  <a:pt x="493" y="491"/>
                </a:lnTo>
                <a:lnTo>
                  <a:pt x="508" y="476"/>
                </a:lnTo>
                <a:lnTo>
                  <a:pt x="525" y="462"/>
                </a:lnTo>
                <a:lnTo>
                  <a:pt x="543" y="448"/>
                </a:lnTo>
                <a:lnTo>
                  <a:pt x="561" y="435"/>
                </a:lnTo>
                <a:lnTo>
                  <a:pt x="578" y="424"/>
                </a:lnTo>
                <a:lnTo>
                  <a:pt x="597" y="412"/>
                </a:lnTo>
                <a:lnTo>
                  <a:pt x="618" y="402"/>
                </a:lnTo>
                <a:lnTo>
                  <a:pt x="637" y="393"/>
                </a:lnTo>
                <a:lnTo>
                  <a:pt x="658" y="386"/>
                </a:lnTo>
                <a:lnTo>
                  <a:pt x="679" y="378"/>
                </a:lnTo>
                <a:lnTo>
                  <a:pt x="700" y="372"/>
                </a:lnTo>
                <a:lnTo>
                  <a:pt x="723" y="367"/>
                </a:lnTo>
                <a:lnTo>
                  <a:pt x="745" y="363"/>
                </a:lnTo>
                <a:lnTo>
                  <a:pt x="768" y="360"/>
                </a:lnTo>
                <a:lnTo>
                  <a:pt x="792" y="359"/>
                </a:lnTo>
                <a:lnTo>
                  <a:pt x="815" y="358"/>
                </a:lnTo>
                <a:lnTo>
                  <a:pt x="815" y="358"/>
                </a:lnTo>
                <a:lnTo>
                  <a:pt x="837" y="359"/>
                </a:lnTo>
                <a:lnTo>
                  <a:pt x="861" y="360"/>
                </a:lnTo>
                <a:lnTo>
                  <a:pt x="884" y="363"/>
                </a:lnTo>
                <a:lnTo>
                  <a:pt x="906" y="367"/>
                </a:lnTo>
                <a:lnTo>
                  <a:pt x="929" y="372"/>
                </a:lnTo>
                <a:lnTo>
                  <a:pt x="950" y="378"/>
                </a:lnTo>
                <a:lnTo>
                  <a:pt x="971" y="386"/>
                </a:lnTo>
                <a:lnTo>
                  <a:pt x="992" y="393"/>
                </a:lnTo>
                <a:lnTo>
                  <a:pt x="1011" y="402"/>
                </a:lnTo>
                <a:lnTo>
                  <a:pt x="1032" y="412"/>
                </a:lnTo>
                <a:lnTo>
                  <a:pt x="1051" y="424"/>
                </a:lnTo>
                <a:lnTo>
                  <a:pt x="1068" y="435"/>
                </a:lnTo>
                <a:lnTo>
                  <a:pt x="1088" y="448"/>
                </a:lnTo>
                <a:lnTo>
                  <a:pt x="1104" y="462"/>
                </a:lnTo>
                <a:lnTo>
                  <a:pt x="1121" y="476"/>
                </a:lnTo>
                <a:lnTo>
                  <a:pt x="1137" y="491"/>
                </a:lnTo>
                <a:lnTo>
                  <a:pt x="1151" y="507"/>
                </a:lnTo>
                <a:lnTo>
                  <a:pt x="1166" y="524"/>
                </a:lnTo>
                <a:lnTo>
                  <a:pt x="1179" y="541"/>
                </a:lnTo>
                <a:lnTo>
                  <a:pt x="1192" y="558"/>
                </a:lnTo>
                <a:lnTo>
                  <a:pt x="1204" y="577"/>
                </a:lnTo>
                <a:lnTo>
                  <a:pt x="1215" y="596"/>
                </a:lnTo>
                <a:lnTo>
                  <a:pt x="1225" y="615"/>
                </a:lnTo>
                <a:lnTo>
                  <a:pt x="1234" y="636"/>
                </a:lnTo>
                <a:lnTo>
                  <a:pt x="1242" y="656"/>
                </a:lnTo>
                <a:lnTo>
                  <a:pt x="1249" y="678"/>
                </a:lnTo>
                <a:lnTo>
                  <a:pt x="1255" y="699"/>
                </a:lnTo>
                <a:lnTo>
                  <a:pt x="1260" y="721"/>
                </a:lnTo>
                <a:lnTo>
                  <a:pt x="1264" y="744"/>
                </a:lnTo>
                <a:lnTo>
                  <a:pt x="1268" y="767"/>
                </a:lnTo>
                <a:lnTo>
                  <a:pt x="1269" y="789"/>
                </a:lnTo>
                <a:lnTo>
                  <a:pt x="1270" y="814"/>
                </a:lnTo>
                <a:lnTo>
                  <a:pt x="1270" y="814"/>
                </a:lnTo>
                <a:lnTo>
                  <a:pt x="1269" y="841"/>
                </a:lnTo>
                <a:lnTo>
                  <a:pt x="1267" y="869"/>
                </a:lnTo>
                <a:lnTo>
                  <a:pt x="1262" y="897"/>
                </a:lnTo>
                <a:lnTo>
                  <a:pt x="1256" y="925"/>
                </a:lnTo>
                <a:lnTo>
                  <a:pt x="1249" y="952"/>
                </a:lnTo>
                <a:lnTo>
                  <a:pt x="1240" y="977"/>
                </a:lnTo>
                <a:lnTo>
                  <a:pt x="1228" y="1003"/>
                </a:lnTo>
                <a:lnTo>
                  <a:pt x="1217" y="1027"/>
                </a:lnTo>
                <a:lnTo>
                  <a:pt x="1203" y="1050"/>
                </a:lnTo>
                <a:lnTo>
                  <a:pt x="1189" y="1073"/>
                </a:lnTo>
                <a:lnTo>
                  <a:pt x="1173" y="1094"/>
                </a:lnTo>
                <a:lnTo>
                  <a:pt x="1155" y="1115"/>
                </a:lnTo>
                <a:lnTo>
                  <a:pt x="1137" y="1135"/>
                </a:lnTo>
                <a:lnTo>
                  <a:pt x="1118" y="1153"/>
                </a:lnTo>
                <a:lnTo>
                  <a:pt x="1096" y="1170"/>
                </a:lnTo>
                <a:lnTo>
                  <a:pt x="1075" y="1186"/>
                </a:lnTo>
                <a:lnTo>
                  <a:pt x="1075" y="1186"/>
                </a:lnTo>
                <a:lnTo>
                  <a:pt x="1065" y="1193"/>
                </a:lnTo>
                <a:lnTo>
                  <a:pt x="1248" y="1501"/>
                </a:lnTo>
                <a:lnTo>
                  <a:pt x="1248" y="1501"/>
                </a:lnTo>
                <a:lnTo>
                  <a:pt x="1256" y="1497"/>
                </a:lnTo>
                <a:lnTo>
                  <a:pt x="1256" y="1497"/>
                </a:lnTo>
                <a:lnTo>
                  <a:pt x="1282" y="1479"/>
                </a:lnTo>
                <a:lnTo>
                  <a:pt x="1308" y="1460"/>
                </a:lnTo>
                <a:lnTo>
                  <a:pt x="1334" y="1441"/>
                </a:lnTo>
                <a:lnTo>
                  <a:pt x="1358" y="1419"/>
                </a:lnTo>
                <a:lnTo>
                  <a:pt x="1381" y="1398"/>
                </a:lnTo>
                <a:lnTo>
                  <a:pt x="1404" y="1375"/>
                </a:lnTo>
                <a:lnTo>
                  <a:pt x="1425" y="1351"/>
                </a:lnTo>
                <a:lnTo>
                  <a:pt x="1446" y="1327"/>
                </a:lnTo>
                <a:lnTo>
                  <a:pt x="1466" y="1301"/>
                </a:lnTo>
                <a:lnTo>
                  <a:pt x="1484" y="1276"/>
                </a:lnTo>
                <a:lnTo>
                  <a:pt x="1502" y="1249"/>
                </a:lnTo>
                <a:lnTo>
                  <a:pt x="1519" y="1221"/>
                </a:lnTo>
                <a:lnTo>
                  <a:pt x="1535" y="1193"/>
                </a:lnTo>
                <a:lnTo>
                  <a:pt x="1549" y="1164"/>
                </a:lnTo>
                <a:lnTo>
                  <a:pt x="1562" y="1135"/>
                </a:lnTo>
                <a:lnTo>
                  <a:pt x="1575" y="1104"/>
                </a:lnTo>
                <a:lnTo>
                  <a:pt x="1575" y="1104"/>
                </a:lnTo>
                <a:lnTo>
                  <a:pt x="1587" y="1070"/>
                </a:lnTo>
                <a:lnTo>
                  <a:pt x="1598" y="1036"/>
                </a:lnTo>
                <a:lnTo>
                  <a:pt x="1607" y="1000"/>
                </a:lnTo>
                <a:lnTo>
                  <a:pt x="1615" y="963"/>
                </a:lnTo>
                <a:lnTo>
                  <a:pt x="1621" y="927"/>
                </a:lnTo>
                <a:lnTo>
                  <a:pt x="1625" y="890"/>
                </a:lnTo>
                <a:lnTo>
                  <a:pt x="1627" y="852"/>
                </a:lnTo>
                <a:lnTo>
                  <a:pt x="1629" y="814"/>
                </a:lnTo>
                <a:lnTo>
                  <a:pt x="1629" y="814"/>
                </a:lnTo>
                <a:lnTo>
                  <a:pt x="1627" y="772"/>
                </a:lnTo>
                <a:lnTo>
                  <a:pt x="1625" y="730"/>
                </a:lnTo>
                <a:lnTo>
                  <a:pt x="1620" y="689"/>
                </a:lnTo>
                <a:lnTo>
                  <a:pt x="1612" y="648"/>
                </a:lnTo>
                <a:lnTo>
                  <a:pt x="1603" y="609"/>
                </a:lnTo>
                <a:lnTo>
                  <a:pt x="1592" y="571"/>
                </a:lnTo>
                <a:lnTo>
                  <a:pt x="1579" y="533"/>
                </a:lnTo>
                <a:lnTo>
                  <a:pt x="1565" y="496"/>
                </a:lnTo>
                <a:lnTo>
                  <a:pt x="1549" y="461"/>
                </a:lnTo>
                <a:lnTo>
                  <a:pt x="1531" y="425"/>
                </a:lnTo>
                <a:lnTo>
                  <a:pt x="1510" y="391"/>
                </a:lnTo>
                <a:lnTo>
                  <a:pt x="1490" y="358"/>
                </a:lnTo>
                <a:lnTo>
                  <a:pt x="1467" y="326"/>
                </a:lnTo>
                <a:lnTo>
                  <a:pt x="1443" y="295"/>
                </a:lnTo>
                <a:lnTo>
                  <a:pt x="1418" y="266"/>
                </a:lnTo>
                <a:lnTo>
                  <a:pt x="1390" y="237"/>
                </a:lnTo>
                <a:lnTo>
                  <a:pt x="1362" y="210"/>
                </a:lnTo>
                <a:lnTo>
                  <a:pt x="1333" y="185"/>
                </a:lnTo>
                <a:lnTo>
                  <a:pt x="1302" y="161"/>
                </a:lnTo>
                <a:lnTo>
                  <a:pt x="1269" y="138"/>
                </a:lnTo>
                <a:lnTo>
                  <a:pt x="1236" y="116"/>
                </a:lnTo>
                <a:lnTo>
                  <a:pt x="1203" y="97"/>
                </a:lnTo>
                <a:lnTo>
                  <a:pt x="1168" y="80"/>
                </a:lnTo>
                <a:lnTo>
                  <a:pt x="1132" y="63"/>
                </a:lnTo>
                <a:lnTo>
                  <a:pt x="1094" y="49"/>
                </a:lnTo>
                <a:lnTo>
                  <a:pt x="1057" y="35"/>
                </a:lnTo>
                <a:lnTo>
                  <a:pt x="1018" y="25"/>
                </a:lnTo>
                <a:lnTo>
                  <a:pt x="978" y="16"/>
                </a:lnTo>
                <a:lnTo>
                  <a:pt x="939" y="8"/>
                </a:lnTo>
                <a:lnTo>
                  <a:pt x="898" y="3"/>
                </a:lnTo>
                <a:lnTo>
                  <a:pt x="856" y="1"/>
                </a:lnTo>
                <a:lnTo>
                  <a:pt x="815" y="0"/>
                </a:lnTo>
                <a:lnTo>
                  <a:pt x="815" y="0"/>
                </a:lnTo>
                <a:lnTo>
                  <a:pt x="773" y="1"/>
                </a:lnTo>
                <a:lnTo>
                  <a:pt x="732" y="3"/>
                </a:lnTo>
                <a:lnTo>
                  <a:pt x="690" y="8"/>
                </a:lnTo>
                <a:lnTo>
                  <a:pt x="651" y="16"/>
                </a:lnTo>
                <a:lnTo>
                  <a:pt x="611" y="25"/>
                </a:lnTo>
                <a:lnTo>
                  <a:pt x="572" y="35"/>
                </a:lnTo>
                <a:lnTo>
                  <a:pt x="535" y="49"/>
                </a:lnTo>
                <a:lnTo>
                  <a:pt x="498" y="63"/>
                </a:lnTo>
                <a:lnTo>
                  <a:pt x="461" y="80"/>
                </a:lnTo>
                <a:lnTo>
                  <a:pt x="427" y="97"/>
                </a:lnTo>
                <a:lnTo>
                  <a:pt x="393" y="116"/>
                </a:lnTo>
                <a:lnTo>
                  <a:pt x="360" y="138"/>
                </a:lnTo>
                <a:lnTo>
                  <a:pt x="328" y="161"/>
                </a:lnTo>
                <a:lnTo>
                  <a:pt x="296" y="185"/>
                </a:lnTo>
                <a:lnTo>
                  <a:pt x="267" y="210"/>
                </a:lnTo>
                <a:lnTo>
                  <a:pt x="239" y="237"/>
                </a:lnTo>
                <a:lnTo>
                  <a:pt x="213" y="266"/>
                </a:lnTo>
                <a:lnTo>
                  <a:pt x="186" y="295"/>
                </a:lnTo>
                <a:lnTo>
                  <a:pt x="162" y="326"/>
                </a:lnTo>
                <a:lnTo>
                  <a:pt x="140" y="358"/>
                </a:lnTo>
                <a:lnTo>
                  <a:pt x="119" y="391"/>
                </a:lnTo>
                <a:lnTo>
                  <a:pt x="98" y="425"/>
                </a:lnTo>
                <a:lnTo>
                  <a:pt x="80" y="461"/>
                </a:lnTo>
                <a:lnTo>
                  <a:pt x="64" y="496"/>
                </a:lnTo>
                <a:lnTo>
                  <a:pt x="50" y="533"/>
                </a:lnTo>
                <a:lnTo>
                  <a:pt x="37" y="571"/>
                </a:lnTo>
                <a:lnTo>
                  <a:pt x="26" y="609"/>
                </a:lnTo>
                <a:lnTo>
                  <a:pt x="17" y="648"/>
                </a:lnTo>
                <a:lnTo>
                  <a:pt x="9" y="689"/>
                </a:lnTo>
                <a:lnTo>
                  <a:pt x="4" y="730"/>
                </a:lnTo>
                <a:lnTo>
                  <a:pt x="2" y="772"/>
                </a:lnTo>
                <a:lnTo>
                  <a:pt x="0" y="814"/>
                </a:lnTo>
                <a:lnTo>
                  <a:pt x="0" y="814"/>
                </a:lnTo>
                <a:lnTo>
                  <a:pt x="2" y="852"/>
                </a:lnTo>
                <a:lnTo>
                  <a:pt x="4" y="890"/>
                </a:lnTo>
                <a:lnTo>
                  <a:pt x="8" y="927"/>
                </a:lnTo>
                <a:lnTo>
                  <a:pt x="14" y="963"/>
                </a:lnTo>
                <a:lnTo>
                  <a:pt x="22" y="1000"/>
                </a:lnTo>
                <a:lnTo>
                  <a:pt x="31" y="1036"/>
                </a:lnTo>
                <a:lnTo>
                  <a:pt x="42" y="1070"/>
                </a:lnTo>
                <a:lnTo>
                  <a:pt x="55" y="1104"/>
                </a:lnTo>
                <a:lnTo>
                  <a:pt x="55" y="1104"/>
                </a:lnTo>
                <a:close/>
              </a:path>
            </a:pathLst>
          </a:custGeom>
          <a:solidFill>
            <a:srgbClr val="C00000"/>
          </a:solidFill>
          <a:ln w="7938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EC080B-7C97-C541-B71F-7112FE56DA8E}"/>
              </a:ext>
            </a:extLst>
          </p:cNvPr>
          <p:cNvSpPr txBox="1"/>
          <p:nvPr/>
        </p:nvSpPr>
        <p:spPr>
          <a:xfrm rot="18956009">
            <a:off x="7243838" y="1225665"/>
            <a:ext cx="2414334" cy="2221035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ArchDown">
              <a:avLst/>
            </a:prstTxWarp>
            <a:noAutofit/>
          </a:bodyPr>
          <a:lstStyle/>
          <a:p>
            <a:pPr algn="ctr" defTabSz="1018824">
              <a:spcAft>
                <a:spcPts val="900"/>
              </a:spcAft>
            </a:pPr>
            <a:r>
              <a:rPr lang="en-GB" sz="2800" b="1" dirty="0">
                <a:solidFill>
                  <a:srgbClr val="FFFFFF"/>
                </a:solidFill>
                <a:latin typeface="Georgia"/>
              </a:rPr>
              <a:t>01</a:t>
            </a:r>
          </a:p>
        </p:txBody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id="{15053E0D-500E-D34D-934B-5380D99B6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8082" y="2450668"/>
            <a:ext cx="1512164" cy="94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71450" indent="-171450" algn="ctr" defTabSz="798513" eaLnBrk="0" hangingPunct="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sz="800" kern="0" dirty="0">
                <a:solidFill>
                  <a:srgbClr val="DB536A">
                    <a:lumMod val="50000"/>
                  </a:srgbClr>
                </a:solidFill>
                <a:latin typeface="Georgia"/>
                <a:cs typeface="Arial" charset="0"/>
              </a:rPr>
              <a:t>Направляют своих сотрудников на обучение</a:t>
            </a:r>
          </a:p>
          <a:p>
            <a:pPr marL="171450" indent="-171450" algn="ctr" defTabSz="798513" eaLnBrk="0" hangingPunct="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sz="800" kern="0" dirty="0">
                <a:solidFill>
                  <a:srgbClr val="DB536A">
                    <a:lumMod val="50000"/>
                  </a:srgbClr>
                </a:solidFill>
                <a:latin typeface="Georgia"/>
                <a:cs typeface="Arial" charset="0"/>
              </a:rPr>
              <a:t>Гранты для поступающих студентов</a:t>
            </a:r>
            <a:endParaRPr lang="en-GB" sz="800" kern="0" dirty="0">
              <a:solidFill>
                <a:srgbClr val="DB536A">
                  <a:lumMod val="50000"/>
                </a:srgbClr>
              </a:solidFill>
              <a:latin typeface="Georgia"/>
              <a:cs typeface="Arial" charset="0"/>
            </a:endParaRPr>
          </a:p>
        </p:txBody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id="{05BFE176-8411-6F4F-9A96-84F086DE8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929" y="2185078"/>
            <a:ext cx="167276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798513" eaLnBrk="0" hangingPunct="0">
              <a:spcAft>
                <a:spcPts val="200"/>
              </a:spcAft>
              <a:defRPr/>
            </a:pPr>
            <a:r>
              <a:rPr lang="ru-RU" sz="1000" b="1" kern="0" dirty="0">
                <a:solidFill>
                  <a:srgbClr val="DB536A">
                    <a:lumMod val="50000"/>
                  </a:srgbClr>
                </a:solidFill>
                <a:latin typeface="Georgia"/>
                <a:cs typeface="Arial" charset="0"/>
              </a:rPr>
              <a:t>ГРАНТОДАТЕЛИ</a:t>
            </a:r>
            <a:endParaRPr lang="en-GB" sz="1000" kern="0" dirty="0">
              <a:solidFill>
                <a:srgbClr val="DB536A">
                  <a:lumMod val="50000"/>
                </a:srgbClr>
              </a:solidFill>
              <a:latin typeface="Georgia"/>
              <a:cs typeface="Arial" charset="0"/>
            </a:endParaRPr>
          </a:p>
        </p:txBody>
      </p:sp>
      <p:sp>
        <p:nvSpPr>
          <p:cNvPr id="41" name="Freeform 4843">
            <a:extLst>
              <a:ext uri="{FF2B5EF4-FFF2-40B4-BE49-F238E27FC236}">
                <a16:creationId xmlns:a16="http://schemas.microsoft.com/office/drawing/2014/main" id="{EC8BE5DB-DECC-FC4F-8F83-EAE0742DCF10}"/>
              </a:ext>
            </a:extLst>
          </p:cNvPr>
          <p:cNvSpPr>
            <a:spLocks noEditPoints="1"/>
          </p:cNvSpPr>
          <p:nvPr/>
        </p:nvSpPr>
        <p:spPr bwMode="auto">
          <a:xfrm>
            <a:off x="6568871" y="3772538"/>
            <a:ext cx="631989" cy="604776"/>
          </a:xfrm>
          <a:custGeom>
            <a:avLst/>
            <a:gdLst>
              <a:gd name="T0" fmla="*/ 376 w 412"/>
              <a:gd name="T1" fmla="*/ 96 h 400"/>
              <a:gd name="T2" fmla="*/ 382 w 412"/>
              <a:gd name="T3" fmla="*/ 126 h 400"/>
              <a:gd name="T4" fmla="*/ 356 w 412"/>
              <a:gd name="T5" fmla="*/ 144 h 400"/>
              <a:gd name="T6" fmla="*/ 328 w 412"/>
              <a:gd name="T7" fmla="*/ 116 h 400"/>
              <a:gd name="T8" fmla="*/ 344 w 412"/>
              <a:gd name="T9" fmla="*/ 90 h 400"/>
              <a:gd name="T10" fmla="*/ 374 w 412"/>
              <a:gd name="T11" fmla="*/ 156 h 400"/>
              <a:gd name="T12" fmla="*/ 320 w 412"/>
              <a:gd name="T13" fmla="*/ 156 h 400"/>
              <a:gd name="T14" fmla="*/ 314 w 412"/>
              <a:gd name="T15" fmla="*/ 204 h 400"/>
              <a:gd name="T16" fmla="*/ 370 w 412"/>
              <a:gd name="T17" fmla="*/ 268 h 400"/>
              <a:gd name="T18" fmla="*/ 404 w 412"/>
              <a:gd name="T19" fmla="*/ 246 h 400"/>
              <a:gd name="T20" fmla="*/ 410 w 412"/>
              <a:gd name="T21" fmla="*/ 166 h 400"/>
              <a:gd name="T22" fmla="*/ 398 w 412"/>
              <a:gd name="T23" fmla="*/ 156 h 400"/>
              <a:gd name="T24" fmla="*/ 98 w 412"/>
              <a:gd name="T25" fmla="*/ 156 h 400"/>
              <a:gd name="T26" fmla="*/ 56 w 412"/>
              <a:gd name="T27" fmla="*/ 182 h 400"/>
              <a:gd name="T28" fmla="*/ 14 w 412"/>
              <a:gd name="T29" fmla="*/ 156 h 400"/>
              <a:gd name="T30" fmla="*/ 2 w 412"/>
              <a:gd name="T31" fmla="*/ 166 h 400"/>
              <a:gd name="T32" fmla="*/ 8 w 412"/>
              <a:gd name="T33" fmla="*/ 246 h 400"/>
              <a:gd name="T34" fmla="*/ 42 w 412"/>
              <a:gd name="T35" fmla="*/ 268 h 400"/>
              <a:gd name="T36" fmla="*/ 98 w 412"/>
              <a:gd name="T37" fmla="*/ 204 h 400"/>
              <a:gd name="T38" fmla="*/ 172 w 412"/>
              <a:gd name="T39" fmla="*/ 50 h 400"/>
              <a:gd name="T40" fmla="*/ 192 w 412"/>
              <a:gd name="T41" fmla="*/ 68 h 400"/>
              <a:gd name="T42" fmla="*/ 214 w 412"/>
              <a:gd name="T43" fmla="*/ 70 h 400"/>
              <a:gd name="T44" fmla="*/ 236 w 412"/>
              <a:gd name="T45" fmla="*/ 56 h 400"/>
              <a:gd name="T46" fmla="*/ 242 w 412"/>
              <a:gd name="T47" fmla="*/ 36 h 400"/>
              <a:gd name="T48" fmla="*/ 232 w 412"/>
              <a:gd name="T49" fmla="*/ 10 h 400"/>
              <a:gd name="T50" fmla="*/ 206 w 412"/>
              <a:gd name="T51" fmla="*/ 0 h 400"/>
              <a:gd name="T52" fmla="*/ 186 w 412"/>
              <a:gd name="T53" fmla="*/ 6 h 400"/>
              <a:gd name="T54" fmla="*/ 170 w 412"/>
              <a:gd name="T55" fmla="*/ 28 h 400"/>
              <a:gd name="T56" fmla="*/ 206 w 412"/>
              <a:gd name="T57" fmla="*/ 400 h 400"/>
              <a:gd name="T58" fmla="*/ 296 w 412"/>
              <a:gd name="T59" fmla="*/ 378 h 400"/>
              <a:gd name="T60" fmla="*/ 366 w 412"/>
              <a:gd name="T61" fmla="*/ 322 h 400"/>
              <a:gd name="T62" fmla="*/ 320 w 412"/>
              <a:gd name="T63" fmla="*/ 250 h 400"/>
              <a:gd name="T64" fmla="*/ 244 w 412"/>
              <a:gd name="T65" fmla="*/ 200 h 400"/>
              <a:gd name="T66" fmla="*/ 206 w 412"/>
              <a:gd name="T67" fmla="*/ 194 h 400"/>
              <a:gd name="T68" fmla="*/ 158 w 412"/>
              <a:gd name="T69" fmla="*/ 234 h 400"/>
              <a:gd name="T70" fmla="*/ 140 w 412"/>
              <a:gd name="T71" fmla="*/ 262 h 400"/>
              <a:gd name="T72" fmla="*/ 118 w 412"/>
              <a:gd name="T73" fmla="*/ 262 h 400"/>
              <a:gd name="T74" fmla="*/ 100 w 412"/>
              <a:gd name="T75" fmla="*/ 244 h 400"/>
              <a:gd name="T76" fmla="*/ 46 w 412"/>
              <a:gd name="T77" fmla="*/ 322 h 400"/>
              <a:gd name="T78" fmla="*/ 96 w 412"/>
              <a:gd name="T79" fmla="*/ 368 h 400"/>
              <a:gd name="T80" fmla="*/ 182 w 412"/>
              <a:gd name="T81" fmla="*/ 398 h 400"/>
              <a:gd name="T82" fmla="*/ 28 w 412"/>
              <a:gd name="T83" fmla="*/ 116 h 400"/>
              <a:gd name="T84" fmla="*/ 56 w 412"/>
              <a:gd name="T85" fmla="*/ 144 h 400"/>
              <a:gd name="T86" fmla="*/ 82 w 412"/>
              <a:gd name="T87" fmla="*/ 126 h 400"/>
              <a:gd name="T88" fmla="*/ 76 w 412"/>
              <a:gd name="T89" fmla="*/ 96 h 400"/>
              <a:gd name="T90" fmla="*/ 46 w 412"/>
              <a:gd name="T91" fmla="*/ 90 h 400"/>
              <a:gd name="T92" fmla="*/ 28 w 412"/>
              <a:gd name="T93" fmla="*/ 116 h 400"/>
              <a:gd name="T94" fmla="*/ 300 w 412"/>
              <a:gd name="T95" fmla="*/ 116 h 400"/>
              <a:gd name="T96" fmla="*/ 298 w 412"/>
              <a:gd name="T97" fmla="*/ 102 h 400"/>
              <a:gd name="T98" fmla="*/ 268 w 412"/>
              <a:gd name="T99" fmla="*/ 82 h 400"/>
              <a:gd name="T100" fmla="*/ 144 w 412"/>
              <a:gd name="T101" fmla="*/ 82 h 400"/>
              <a:gd name="T102" fmla="*/ 122 w 412"/>
              <a:gd name="T103" fmla="*/ 92 h 400"/>
              <a:gd name="T104" fmla="*/ 112 w 412"/>
              <a:gd name="T105" fmla="*/ 116 h 400"/>
              <a:gd name="T106" fmla="*/ 114 w 412"/>
              <a:gd name="T107" fmla="*/ 240 h 400"/>
              <a:gd name="T108" fmla="*/ 128 w 412"/>
              <a:gd name="T109" fmla="*/ 248 h 400"/>
              <a:gd name="T110" fmla="*/ 144 w 412"/>
              <a:gd name="T111" fmla="*/ 234 h 400"/>
              <a:gd name="T112" fmla="*/ 154 w 412"/>
              <a:gd name="T113" fmla="*/ 140 h 400"/>
              <a:gd name="T114" fmla="*/ 158 w 412"/>
              <a:gd name="T115" fmla="*/ 170 h 400"/>
              <a:gd name="T116" fmla="*/ 230 w 412"/>
              <a:gd name="T117" fmla="*/ 164 h 400"/>
              <a:gd name="T118" fmla="*/ 254 w 412"/>
              <a:gd name="T119" fmla="*/ 150 h 400"/>
              <a:gd name="T120" fmla="*/ 268 w 412"/>
              <a:gd name="T121" fmla="*/ 176 h 400"/>
              <a:gd name="T122" fmla="*/ 300 w 412"/>
              <a:gd name="T123" fmla="*/ 19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12" h="400">
                <a:moveTo>
                  <a:pt x="356" y="88"/>
                </a:moveTo>
                <a:lnTo>
                  <a:pt x="356" y="88"/>
                </a:lnTo>
                <a:lnTo>
                  <a:pt x="366" y="90"/>
                </a:lnTo>
                <a:lnTo>
                  <a:pt x="376" y="96"/>
                </a:lnTo>
                <a:lnTo>
                  <a:pt x="382" y="104"/>
                </a:lnTo>
                <a:lnTo>
                  <a:pt x="384" y="116"/>
                </a:lnTo>
                <a:lnTo>
                  <a:pt x="384" y="116"/>
                </a:lnTo>
                <a:lnTo>
                  <a:pt x="382" y="126"/>
                </a:lnTo>
                <a:lnTo>
                  <a:pt x="376" y="136"/>
                </a:lnTo>
                <a:lnTo>
                  <a:pt x="366" y="142"/>
                </a:lnTo>
                <a:lnTo>
                  <a:pt x="356" y="144"/>
                </a:lnTo>
                <a:lnTo>
                  <a:pt x="356" y="144"/>
                </a:lnTo>
                <a:lnTo>
                  <a:pt x="344" y="142"/>
                </a:lnTo>
                <a:lnTo>
                  <a:pt x="336" y="136"/>
                </a:lnTo>
                <a:lnTo>
                  <a:pt x="330" y="126"/>
                </a:lnTo>
                <a:lnTo>
                  <a:pt x="328" y="116"/>
                </a:lnTo>
                <a:lnTo>
                  <a:pt x="328" y="116"/>
                </a:lnTo>
                <a:lnTo>
                  <a:pt x="330" y="104"/>
                </a:lnTo>
                <a:lnTo>
                  <a:pt x="336" y="96"/>
                </a:lnTo>
                <a:lnTo>
                  <a:pt x="344" y="90"/>
                </a:lnTo>
                <a:lnTo>
                  <a:pt x="356" y="88"/>
                </a:lnTo>
                <a:lnTo>
                  <a:pt x="356" y="88"/>
                </a:lnTo>
                <a:close/>
                <a:moveTo>
                  <a:pt x="392" y="156"/>
                </a:moveTo>
                <a:lnTo>
                  <a:pt x="374" y="156"/>
                </a:lnTo>
                <a:lnTo>
                  <a:pt x="356" y="182"/>
                </a:lnTo>
                <a:lnTo>
                  <a:pt x="338" y="156"/>
                </a:lnTo>
                <a:lnTo>
                  <a:pt x="320" y="156"/>
                </a:lnTo>
                <a:lnTo>
                  <a:pt x="320" y="156"/>
                </a:lnTo>
                <a:lnTo>
                  <a:pt x="314" y="156"/>
                </a:lnTo>
                <a:lnTo>
                  <a:pt x="314" y="156"/>
                </a:lnTo>
                <a:lnTo>
                  <a:pt x="314" y="158"/>
                </a:lnTo>
                <a:lnTo>
                  <a:pt x="314" y="204"/>
                </a:lnTo>
                <a:lnTo>
                  <a:pt x="314" y="204"/>
                </a:lnTo>
                <a:lnTo>
                  <a:pt x="336" y="224"/>
                </a:lnTo>
                <a:lnTo>
                  <a:pt x="354" y="244"/>
                </a:lnTo>
                <a:lnTo>
                  <a:pt x="370" y="268"/>
                </a:lnTo>
                <a:lnTo>
                  <a:pt x="386" y="294"/>
                </a:lnTo>
                <a:lnTo>
                  <a:pt x="386" y="294"/>
                </a:lnTo>
                <a:lnTo>
                  <a:pt x="396" y="270"/>
                </a:lnTo>
                <a:lnTo>
                  <a:pt x="404" y="246"/>
                </a:lnTo>
                <a:lnTo>
                  <a:pt x="410" y="220"/>
                </a:lnTo>
                <a:lnTo>
                  <a:pt x="412" y="194"/>
                </a:lnTo>
                <a:lnTo>
                  <a:pt x="412" y="194"/>
                </a:lnTo>
                <a:lnTo>
                  <a:pt x="410" y="166"/>
                </a:lnTo>
                <a:lnTo>
                  <a:pt x="410" y="166"/>
                </a:lnTo>
                <a:lnTo>
                  <a:pt x="406" y="162"/>
                </a:lnTo>
                <a:lnTo>
                  <a:pt x="402" y="158"/>
                </a:lnTo>
                <a:lnTo>
                  <a:pt x="398" y="156"/>
                </a:lnTo>
                <a:lnTo>
                  <a:pt x="392" y="156"/>
                </a:lnTo>
                <a:lnTo>
                  <a:pt x="392" y="156"/>
                </a:lnTo>
                <a:close/>
                <a:moveTo>
                  <a:pt x="98" y="204"/>
                </a:moveTo>
                <a:lnTo>
                  <a:pt x="98" y="156"/>
                </a:lnTo>
                <a:lnTo>
                  <a:pt x="98" y="156"/>
                </a:lnTo>
                <a:lnTo>
                  <a:pt x="92" y="156"/>
                </a:lnTo>
                <a:lnTo>
                  <a:pt x="74" y="156"/>
                </a:lnTo>
                <a:lnTo>
                  <a:pt x="56" y="182"/>
                </a:lnTo>
                <a:lnTo>
                  <a:pt x="38" y="156"/>
                </a:lnTo>
                <a:lnTo>
                  <a:pt x="20" y="156"/>
                </a:lnTo>
                <a:lnTo>
                  <a:pt x="20" y="156"/>
                </a:lnTo>
                <a:lnTo>
                  <a:pt x="14" y="156"/>
                </a:lnTo>
                <a:lnTo>
                  <a:pt x="10" y="158"/>
                </a:lnTo>
                <a:lnTo>
                  <a:pt x="6" y="162"/>
                </a:lnTo>
                <a:lnTo>
                  <a:pt x="2" y="166"/>
                </a:lnTo>
                <a:lnTo>
                  <a:pt x="2" y="166"/>
                </a:lnTo>
                <a:lnTo>
                  <a:pt x="0" y="194"/>
                </a:lnTo>
                <a:lnTo>
                  <a:pt x="0" y="194"/>
                </a:lnTo>
                <a:lnTo>
                  <a:pt x="2" y="220"/>
                </a:lnTo>
                <a:lnTo>
                  <a:pt x="8" y="246"/>
                </a:lnTo>
                <a:lnTo>
                  <a:pt x="16" y="270"/>
                </a:lnTo>
                <a:lnTo>
                  <a:pt x="26" y="294"/>
                </a:lnTo>
                <a:lnTo>
                  <a:pt x="26" y="294"/>
                </a:lnTo>
                <a:lnTo>
                  <a:pt x="42" y="268"/>
                </a:lnTo>
                <a:lnTo>
                  <a:pt x="58" y="244"/>
                </a:lnTo>
                <a:lnTo>
                  <a:pt x="76" y="224"/>
                </a:lnTo>
                <a:lnTo>
                  <a:pt x="98" y="204"/>
                </a:lnTo>
                <a:lnTo>
                  <a:pt x="98" y="204"/>
                </a:lnTo>
                <a:close/>
                <a:moveTo>
                  <a:pt x="170" y="36"/>
                </a:moveTo>
                <a:lnTo>
                  <a:pt x="170" y="36"/>
                </a:lnTo>
                <a:lnTo>
                  <a:pt x="170" y="42"/>
                </a:lnTo>
                <a:lnTo>
                  <a:pt x="172" y="50"/>
                </a:lnTo>
                <a:lnTo>
                  <a:pt x="176" y="56"/>
                </a:lnTo>
                <a:lnTo>
                  <a:pt x="180" y="60"/>
                </a:lnTo>
                <a:lnTo>
                  <a:pt x="186" y="66"/>
                </a:lnTo>
                <a:lnTo>
                  <a:pt x="192" y="68"/>
                </a:lnTo>
                <a:lnTo>
                  <a:pt x="198" y="70"/>
                </a:lnTo>
                <a:lnTo>
                  <a:pt x="206" y="72"/>
                </a:lnTo>
                <a:lnTo>
                  <a:pt x="206" y="72"/>
                </a:lnTo>
                <a:lnTo>
                  <a:pt x="214" y="70"/>
                </a:lnTo>
                <a:lnTo>
                  <a:pt x="220" y="68"/>
                </a:lnTo>
                <a:lnTo>
                  <a:pt x="226" y="66"/>
                </a:lnTo>
                <a:lnTo>
                  <a:pt x="232" y="60"/>
                </a:lnTo>
                <a:lnTo>
                  <a:pt x="236" y="56"/>
                </a:lnTo>
                <a:lnTo>
                  <a:pt x="240" y="50"/>
                </a:lnTo>
                <a:lnTo>
                  <a:pt x="242" y="42"/>
                </a:lnTo>
                <a:lnTo>
                  <a:pt x="242" y="36"/>
                </a:lnTo>
                <a:lnTo>
                  <a:pt x="242" y="36"/>
                </a:lnTo>
                <a:lnTo>
                  <a:pt x="242" y="28"/>
                </a:lnTo>
                <a:lnTo>
                  <a:pt x="240" y="22"/>
                </a:lnTo>
                <a:lnTo>
                  <a:pt x="236" y="16"/>
                </a:lnTo>
                <a:lnTo>
                  <a:pt x="232" y="10"/>
                </a:lnTo>
                <a:lnTo>
                  <a:pt x="226" y="6"/>
                </a:lnTo>
                <a:lnTo>
                  <a:pt x="220" y="2"/>
                </a:lnTo>
                <a:lnTo>
                  <a:pt x="214" y="0"/>
                </a:lnTo>
                <a:lnTo>
                  <a:pt x="206" y="0"/>
                </a:lnTo>
                <a:lnTo>
                  <a:pt x="206" y="0"/>
                </a:lnTo>
                <a:lnTo>
                  <a:pt x="198" y="0"/>
                </a:lnTo>
                <a:lnTo>
                  <a:pt x="192" y="2"/>
                </a:lnTo>
                <a:lnTo>
                  <a:pt x="186" y="6"/>
                </a:lnTo>
                <a:lnTo>
                  <a:pt x="180" y="10"/>
                </a:lnTo>
                <a:lnTo>
                  <a:pt x="176" y="16"/>
                </a:lnTo>
                <a:lnTo>
                  <a:pt x="172" y="22"/>
                </a:lnTo>
                <a:lnTo>
                  <a:pt x="170" y="28"/>
                </a:lnTo>
                <a:lnTo>
                  <a:pt x="170" y="36"/>
                </a:lnTo>
                <a:lnTo>
                  <a:pt x="170" y="36"/>
                </a:lnTo>
                <a:close/>
                <a:moveTo>
                  <a:pt x="206" y="400"/>
                </a:moveTo>
                <a:lnTo>
                  <a:pt x="206" y="400"/>
                </a:lnTo>
                <a:lnTo>
                  <a:pt x="230" y="398"/>
                </a:lnTo>
                <a:lnTo>
                  <a:pt x="254" y="394"/>
                </a:lnTo>
                <a:lnTo>
                  <a:pt x="276" y="388"/>
                </a:lnTo>
                <a:lnTo>
                  <a:pt x="296" y="378"/>
                </a:lnTo>
                <a:lnTo>
                  <a:pt x="316" y="368"/>
                </a:lnTo>
                <a:lnTo>
                  <a:pt x="334" y="354"/>
                </a:lnTo>
                <a:lnTo>
                  <a:pt x="352" y="338"/>
                </a:lnTo>
                <a:lnTo>
                  <a:pt x="366" y="322"/>
                </a:lnTo>
                <a:lnTo>
                  <a:pt x="366" y="322"/>
                </a:lnTo>
                <a:lnTo>
                  <a:pt x="352" y="296"/>
                </a:lnTo>
                <a:lnTo>
                  <a:pt x="336" y="272"/>
                </a:lnTo>
                <a:lnTo>
                  <a:pt x="320" y="250"/>
                </a:lnTo>
                <a:lnTo>
                  <a:pt x="300" y="232"/>
                </a:lnTo>
                <a:lnTo>
                  <a:pt x="280" y="216"/>
                </a:lnTo>
                <a:lnTo>
                  <a:pt x="256" y="204"/>
                </a:lnTo>
                <a:lnTo>
                  <a:pt x="244" y="200"/>
                </a:lnTo>
                <a:lnTo>
                  <a:pt x="232" y="196"/>
                </a:lnTo>
                <a:lnTo>
                  <a:pt x="220" y="194"/>
                </a:lnTo>
                <a:lnTo>
                  <a:pt x="206" y="194"/>
                </a:lnTo>
                <a:lnTo>
                  <a:pt x="206" y="194"/>
                </a:lnTo>
                <a:lnTo>
                  <a:pt x="182" y="196"/>
                </a:lnTo>
                <a:lnTo>
                  <a:pt x="158" y="202"/>
                </a:lnTo>
                <a:lnTo>
                  <a:pt x="158" y="234"/>
                </a:lnTo>
                <a:lnTo>
                  <a:pt x="158" y="234"/>
                </a:lnTo>
                <a:lnTo>
                  <a:pt x="158" y="240"/>
                </a:lnTo>
                <a:lnTo>
                  <a:pt x="156" y="244"/>
                </a:lnTo>
                <a:lnTo>
                  <a:pt x="150" y="254"/>
                </a:lnTo>
                <a:lnTo>
                  <a:pt x="140" y="262"/>
                </a:lnTo>
                <a:lnTo>
                  <a:pt x="134" y="264"/>
                </a:lnTo>
                <a:lnTo>
                  <a:pt x="128" y="264"/>
                </a:lnTo>
                <a:lnTo>
                  <a:pt x="128" y="264"/>
                </a:lnTo>
                <a:lnTo>
                  <a:pt x="118" y="262"/>
                </a:lnTo>
                <a:lnTo>
                  <a:pt x="110" y="258"/>
                </a:lnTo>
                <a:lnTo>
                  <a:pt x="104" y="252"/>
                </a:lnTo>
                <a:lnTo>
                  <a:pt x="100" y="244"/>
                </a:lnTo>
                <a:lnTo>
                  <a:pt x="100" y="244"/>
                </a:lnTo>
                <a:lnTo>
                  <a:pt x="84" y="260"/>
                </a:lnTo>
                <a:lnTo>
                  <a:pt x="70" y="280"/>
                </a:lnTo>
                <a:lnTo>
                  <a:pt x="58" y="300"/>
                </a:lnTo>
                <a:lnTo>
                  <a:pt x="46" y="322"/>
                </a:lnTo>
                <a:lnTo>
                  <a:pt x="46" y="322"/>
                </a:lnTo>
                <a:lnTo>
                  <a:pt x="60" y="338"/>
                </a:lnTo>
                <a:lnTo>
                  <a:pt x="78" y="354"/>
                </a:lnTo>
                <a:lnTo>
                  <a:pt x="96" y="368"/>
                </a:lnTo>
                <a:lnTo>
                  <a:pt x="116" y="378"/>
                </a:lnTo>
                <a:lnTo>
                  <a:pt x="136" y="388"/>
                </a:lnTo>
                <a:lnTo>
                  <a:pt x="158" y="394"/>
                </a:lnTo>
                <a:lnTo>
                  <a:pt x="182" y="398"/>
                </a:lnTo>
                <a:lnTo>
                  <a:pt x="206" y="400"/>
                </a:lnTo>
                <a:lnTo>
                  <a:pt x="206" y="400"/>
                </a:lnTo>
                <a:close/>
                <a:moveTo>
                  <a:pt x="28" y="116"/>
                </a:moveTo>
                <a:lnTo>
                  <a:pt x="28" y="116"/>
                </a:lnTo>
                <a:lnTo>
                  <a:pt x="30" y="126"/>
                </a:lnTo>
                <a:lnTo>
                  <a:pt x="36" y="136"/>
                </a:lnTo>
                <a:lnTo>
                  <a:pt x="46" y="142"/>
                </a:lnTo>
                <a:lnTo>
                  <a:pt x="56" y="144"/>
                </a:lnTo>
                <a:lnTo>
                  <a:pt x="56" y="144"/>
                </a:lnTo>
                <a:lnTo>
                  <a:pt x="68" y="142"/>
                </a:lnTo>
                <a:lnTo>
                  <a:pt x="76" y="136"/>
                </a:lnTo>
                <a:lnTo>
                  <a:pt x="82" y="126"/>
                </a:lnTo>
                <a:lnTo>
                  <a:pt x="84" y="116"/>
                </a:lnTo>
                <a:lnTo>
                  <a:pt x="84" y="116"/>
                </a:lnTo>
                <a:lnTo>
                  <a:pt x="82" y="104"/>
                </a:lnTo>
                <a:lnTo>
                  <a:pt x="76" y="96"/>
                </a:lnTo>
                <a:lnTo>
                  <a:pt x="68" y="90"/>
                </a:lnTo>
                <a:lnTo>
                  <a:pt x="56" y="88"/>
                </a:lnTo>
                <a:lnTo>
                  <a:pt x="56" y="88"/>
                </a:lnTo>
                <a:lnTo>
                  <a:pt x="46" y="90"/>
                </a:lnTo>
                <a:lnTo>
                  <a:pt x="36" y="96"/>
                </a:lnTo>
                <a:lnTo>
                  <a:pt x="30" y="104"/>
                </a:lnTo>
                <a:lnTo>
                  <a:pt x="28" y="116"/>
                </a:lnTo>
                <a:lnTo>
                  <a:pt x="28" y="116"/>
                </a:lnTo>
                <a:close/>
                <a:moveTo>
                  <a:pt x="300" y="192"/>
                </a:moveTo>
                <a:lnTo>
                  <a:pt x="300" y="116"/>
                </a:lnTo>
                <a:lnTo>
                  <a:pt x="300" y="116"/>
                </a:lnTo>
                <a:lnTo>
                  <a:pt x="300" y="116"/>
                </a:lnTo>
                <a:lnTo>
                  <a:pt x="300" y="114"/>
                </a:lnTo>
                <a:lnTo>
                  <a:pt x="300" y="114"/>
                </a:lnTo>
                <a:lnTo>
                  <a:pt x="300" y="108"/>
                </a:lnTo>
                <a:lnTo>
                  <a:pt x="298" y="102"/>
                </a:lnTo>
                <a:lnTo>
                  <a:pt x="290" y="92"/>
                </a:lnTo>
                <a:lnTo>
                  <a:pt x="280" y="84"/>
                </a:lnTo>
                <a:lnTo>
                  <a:pt x="274" y="82"/>
                </a:lnTo>
                <a:lnTo>
                  <a:pt x="268" y="82"/>
                </a:lnTo>
                <a:lnTo>
                  <a:pt x="232" y="82"/>
                </a:lnTo>
                <a:lnTo>
                  <a:pt x="206" y="116"/>
                </a:lnTo>
                <a:lnTo>
                  <a:pt x="180" y="82"/>
                </a:lnTo>
                <a:lnTo>
                  <a:pt x="144" y="82"/>
                </a:lnTo>
                <a:lnTo>
                  <a:pt x="144" y="82"/>
                </a:lnTo>
                <a:lnTo>
                  <a:pt x="138" y="82"/>
                </a:lnTo>
                <a:lnTo>
                  <a:pt x="132" y="84"/>
                </a:lnTo>
                <a:lnTo>
                  <a:pt x="122" y="92"/>
                </a:lnTo>
                <a:lnTo>
                  <a:pt x="114" y="102"/>
                </a:lnTo>
                <a:lnTo>
                  <a:pt x="112" y="108"/>
                </a:lnTo>
                <a:lnTo>
                  <a:pt x="112" y="114"/>
                </a:lnTo>
                <a:lnTo>
                  <a:pt x="112" y="116"/>
                </a:lnTo>
                <a:lnTo>
                  <a:pt x="112" y="130"/>
                </a:lnTo>
                <a:lnTo>
                  <a:pt x="112" y="234"/>
                </a:lnTo>
                <a:lnTo>
                  <a:pt x="112" y="234"/>
                </a:lnTo>
                <a:lnTo>
                  <a:pt x="114" y="240"/>
                </a:lnTo>
                <a:lnTo>
                  <a:pt x="116" y="244"/>
                </a:lnTo>
                <a:lnTo>
                  <a:pt x="122" y="248"/>
                </a:lnTo>
                <a:lnTo>
                  <a:pt x="128" y="248"/>
                </a:lnTo>
                <a:lnTo>
                  <a:pt x="128" y="248"/>
                </a:lnTo>
                <a:lnTo>
                  <a:pt x="134" y="248"/>
                </a:lnTo>
                <a:lnTo>
                  <a:pt x="138" y="244"/>
                </a:lnTo>
                <a:lnTo>
                  <a:pt x="142" y="240"/>
                </a:lnTo>
                <a:lnTo>
                  <a:pt x="144" y="234"/>
                </a:lnTo>
                <a:lnTo>
                  <a:pt x="144" y="130"/>
                </a:lnTo>
                <a:lnTo>
                  <a:pt x="144" y="130"/>
                </a:lnTo>
                <a:lnTo>
                  <a:pt x="150" y="134"/>
                </a:lnTo>
                <a:lnTo>
                  <a:pt x="154" y="140"/>
                </a:lnTo>
                <a:lnTo>
                  <a:pt x="158" y="148"/>
                </a:lnTo>
                <a:lnTo>
                  <a:pt x="158" y="156"/>
                </a:lnTo>
                <a:lnTo>
                  <a:pt x="158" y="170"/>
                </a:lnTo>
                <a:lnTo>
                  <a:pt x="158" y="170"/>
                </a:lnTo>
                <a:lnTo>
                  <a:pt x="182" y="164"/>
                </a:lnTo>
                <a:lnTo>
                  <a:pt x="206" y="162"/>
                </a:lnTo>
                <a:lnTo>
                  <a:pt x="206" y="162"/>
                </a:lnTo>
                <a:lnTo>
                  <a:pt x="230" y="164"/>
                </a:lnTo>
                <a:lnTo>
                  <a:pt x="254" y="170"/>
                </a:lnTo>
                <a:lnTo>
                  <a:pt x="254" y="158"/>
                </a:lnTo>
                <a:lnTo>
                  <a:pt x="254" y="158"/>
                </a:lnTo>
                <a:lnTo>
                  <a:pt x="254" y="150"/>
                </a:lnTo>
                <a:lnTo>
                  <a:pt x="258" y="142"/>
                </a:lnTo>
                <a:lnTo>
                  <a:pt x="262" y="136"/>
                </a:lnTo>
                <a:lnTo>
                  <a:pt x="268" y="132"/>
                </a:lnTo>
                <a:lnTo>
                  <a:pt x="268" y="176"/>
                </a:lnTo>
                <a:lnTo>
                  <a:pt x="268" y="176"/>
                </a:lnTo>
                <a:lnTo>
                  <a:pt x="284" y="184"/>
                </a:lnTo>
                <a:lnTo>
                  <a:pt x="300" y="192"/>
                </a:lnTo>
                <a:lnTo>
                  <a:pt x="300" y="192"/>
                </a:lnTo>
                <a:close/>
              </a:path>
            </a:pathLst>
          </a:custGeom>
          <a:solidFill>
            <a:srgbClr val="A3202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</a:endParaRPr>
          </a:p>
        </p:txBody>
      </p:sp>
      <p:sp>
        <p:nvSpPr>
          <p:cNvPr id="42" name="Freeform 4831">
            <a:extLst>
              <a:ext uri="{FF2B5EF4-FFF2-40B4-BE49-F238E27FC236}">
                <a16:creationId xmlns:a16="http://schemas.microsoft.com/office/drawing/2014/main" id="{7DF6F5B4-0065-4B49-9B1C-9632F1F69E65}"/>
              </a:ext>
            </a:extLst>
          </p:cNvPr>
          <p:cNvSpPr>
            <a:spLocks noEditPoints="1"/>
          </p:cNvSpPr>
          <p:nvPr/>
        </p:nvSpPr>
        <p:spPr bwMode="auto">
          <a:xfrm>
            <a:off x="7723111" y="1584373"/>
            <a:ext cx="782979" cy="416434"/>
          </a:xfrm>
          <a:custGeom>
            <a:avLst/>
            <a:gdLst>
              <a:gd name="T0" fmla="*/ 300 w 404"/>
              <a:gd name="T1" fmla="*/ 166 h 218"/>
              <a:gd name="T2" fmla="*/ 288 w 404"/>
              <a:gd name="T3" fmla="*/ 172 h 218"/>
              <a:gd name="T4" fmla="*/ 272 w 404"/>
              <a:gd name="T5" fmla="*/ 184 h 218"/>
              <a:gd name="T6" fmla="*/ 252 w 404"/>
              <a:gd name="T7" fmla="*/ 170 h 218"/>
              <a:gd name="T8" fmla="*/ 244 w 404"/>
              <a:gd name="T9" fmla="*/ 186 h 218"/>
              <a:gd name="T10" fmla="*/ 232 w 404"/>
              <a:gd name="T11" fmla="*/ 188 h 218"/>
              <a:gd name="T12" fmla="*/ 226 w 404"/>
              <a:gd name="T13" fmla="*/ 188 h 218"/>
              <a:gd name="T14" fmla="*/ 216 w 404"/>
              <a:gd name="T15" fmla="*/ 166 h 218"/>
              <a:gd name="T16" fmla="*/ 192 w 404"/>
              <a:gd name="T17" fmla="*/ 154 h 218"/>
              <a:gd name="T18" fmla="*/ 178 w 404"/>
              <a:gd name="T19" fmla="*/ 142 h 218"/>
              <a:gd name="T20" fmla="*/ 160 w 404"/>
              <a:gd name="T21" fmla="*/ 138 h 218"/>
              <a:gd name="T22" fmla="*/ 134 w 404"/>
              <a:gd name="T23" fmla="*/ 120 h 218"/>
              <a:gd name="T24" fmla="*/ 106 w 404"/>
              <a:gd name="T25" fmla="*/ 136 h 218"/>
              <a:gd name="T26" fmla="*/ 74 w 404"/>
              <a:gd name="T27" fmla="*/ 124 h 218"/>
              <a:gd name="T28" fmla="*/ 94 w 404"/>
              <a:gd name="T29" fmla="*/ 42 h 218"/>
              <a:gd name="T30" fmla="*/ 138 w 404"/>
              <a:gd name="T31" fmla="*/ 38 h 218"/>
              <a:gd name="T32" fmla="*/ 134 w 404"/>
              <a:gd name="T33" fmla="*/ 66 h 218"/>
              <a:gd name="T34" fmla="*/ 150 w 404"/>
              <a:gd name="T35" fmla="*/ 88 h 218"/>
              <a:gd name="T36" fmla="*/ 178 w 404"/>
              <a:gd name="T37" fmla="*/ 92 h 218"/>
              <a:gd name="T38" fmla="*/ 288 w 404"/>
              <a:gd name="T39" fmla="*/ 92 h 218"/>
              <a:gd name="T40" fmla="*/ 294 w 404"/>
              <a:gd name="T41" fmla="*/ 100 h 218"/>
              <a:gd name="T42" fmla="*/ 320 w 404"/>
              <a:gd name="T43" fmla="*/ 144 h 218"/>
              <a:gd name="T44" fmla="*/ 134 w 404"/>
              <a:gd name="T45" fmla="*/ 132 h 218"/>
              <a:gd name="T46" fmla="*/ 118 w 404"/>
              <a:gd name="T47" fmla="*/ 142 h 218"/>
              <a:gd name="T48" fmla="*/ 102 w 404"/>
              <a:gd name="T49" fmla="*/ 190 h 218"/>
              <a:gd name="T50" fmla="*/ 118 w 404"/>
              <a:gd name="T51" fmla="*/ 198 h 218"/>
              <a:gd name="T52" fmla="*/ 130 w 404"/>
              <a:gd name="T53" fmla="*/ 204 h 218"/>
              <a:gd name="T54" fmla="*/ 146 w 404"/>
              <a:gd name="T55" fmla="*/ 214 h 218"/>
              <a:gd name="T56" fmla="*/ 162 w 404"/>
              <a:gd name="T57" fmla="*/ 204 h 218"/>
              <a:gd name="T58" fmla="*/ 174 w 404"/>
              <a:gd name="T59" fmla="*/ 216 h 218"/>
              <a:gd name="T60" fmla="*/ 188 w 404"/>
              <a:gd name="T61" fmla="*/ 218 h 218"/>
              <a:gd name="T62" fmla="*/ 208 w 404"/>
              <a:gd name="T63" fmla="*/ 194 h 218"/>
              <a:gd name="T64" fmla="*/ 202 w 404"/>
              <a:gd name="T65" fmla="*/ 168 h 218"/>
              <a:gd name="T66" fmla="*/ 182 w 404"/>
              <a:gd name="T67" fmla="*/ 170 h 218"/>
              <a:gd name="T68" fmla="*/ 172 w 404"/>
              <a:gd name="T69" fmla="*/ 152 h 218"/>
              <a:gd name="T70" fmla="*/ 156 w 404"/>
              <a:gd name="T71" fmla="*/ 150 h 218"/>
              <a:gd name="T72" fmla="*/ 146 w 404"/>
              <a:gd name="T73" fmla="*/ 138 h 218"/>
              <a:gd name="T74" fmla="*/ 378 w 404"/>
              <a:gd name="T75" fmla="*/ 0 h 218"/>
              <a:gd name="T76" fmla="*/ 394 w 404"/>
              <a:gd name="T77" fmla="*/ 160 h 218"/>
              <a:gd name="T78" fmla="*/ 402 w 404"/>
              <a:gd name="T79" fmla="*/ 70 h 218"/>
              <a:gd name="T80" fmla="*/ 26 w 404"/>
              <a:gd name="T81" fmla="*/ 0 h 218"/>
              <a:gd name="T82" fmla="*/ 0 w 404"/>
              <a:gd name="T83" fmla="*/ 96 h 218"/>
              <a:gd name="T84" fmla="*/ 18 w 404"/>
              <a:gd name="T85" fmla="*/ 178 h 218"/>
              <a:gd name="T86" fmla="*/ 96 w 404"/>
              <a:gd name="T87" fmla="*/ 154 h 218"/>
              <a:gd name="T88" fmla="*/ 68 w 404"/>
              <a:gd name="T89" fmla="*/ 142 h 218"/>
              <a:gd name="T90" fmla="*/ 74 w 404"/>
              <a:gd name="T91" fmla="*/ 170 h 218"/>
              <a:gd name="T92" fmla="*/ 88 w 404"/>
              <a:gd name="T93" fmla="*/ 172 h 218"/>
              <a:gd name="T94" fmla="*/ 306 w 404"/>
              <a:gd name="T95" fmla="*/ 34 h 218"/>
              <a:gd name="T96" fmla="*/ 230 w 404"/>
              <a:gd name="T97" fmla="*/ 8 h 218"/>
              <a:gd name="T98" fmla="*/ 192 w 404"/>
              <a:gd name="T99" fmla="*/ 2 h 218"/>
              <a:gd name="T100" fmla="*/ 190 w 404"/>
              <a:gd name="T101" fmla="*/ 0 h 218"/>
              <a:gd name="T102" fmla="*/ 182 w 404"/>
              <a:gd name="T103" fmla="*/ 2 h 218"/>
              <a:gd name="T104" fmla="*/ 148 w 404"/>
              <a:gd name="T105" fmla="*/ 44 h 218"/>
              <a:gd name="T106" fmla="*/ 156 w 404"/>
              <a:gd name="T107" fmla="*/ 78 h 218"/>
              <a:gd name="T108" fmla="*/ 180 w 404"/>
              <a:gd name="T109" fmla="*/ 78 h 218"/>
              <a:gd name="T110" fmla="*/ 292 w 404"/>
              <a:gd name="T111" fmla="*/ 82 h 218"/>
              <a:gd name="T112" fmla="*/ 304 w 404"/>
              <a:gd name="T113" fmla="*/ 94 h 218"/>
              <a:gd name="T114" fmla="*/ 328 w 404"/>
              <a:gd name="T115" fmla="*/ 116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4" h="218">
                <a:moveTo>
                  <a:pt x="310" y="162"/>
                </a:moveTo>
                <a:lnTo>
                  <a:pt x="310" y="162"/>
                </a:lnTo>
                <a:lnTo>
                  <a:pt x="306" y="164"/>
                </a:lnTo>
                <a:lnTo>
                  <a:pt x="300" y="166"/>
                </a:lnTo>
                <a:lnTo>
                  <a:pt x="300" y="166"/>
                </a:lnTo>
                <a:lnTo>
                  <a:pt x="296" y="164"/>
                </a:lnTo>
                <a:lnTo>
                  <a:pt x="290" y="162"/>
                </a:lnTo>
                <a:lnTo>
                  <a:pt x="290" y="162"/>
                </a:lnTo>
                <a:lnTo>
                  <a:pt x="290" y="168"/>
                </a:lnTo>
                <a:lnTo>
                  <a:pt x="288" y="172"/>
                </a:lnTo>
                <a:lnTo>
                  <a:pt x="286" y="176"/>
                </a:lnTo>
                <a:lnTo>
                  <a:pt x="282" y="180"/>
                </a:lnTo>
                <a:lnTo>
                  <a:pt x="282" y="180"/>
                </a:lnTo>
                <a:lnTo>
                  <a:pt x="276" y="182"/>
                </a:lnTo>
                <a:lnTo>
                  <a:pt x="272" y="184"/>
                </a:lnTo>
                <a:lnTo>
                  <a:pt x="272" y="184"/>
                </a:lnTo>
                <a:lnTo>
                  <a:pt x="262" y="180"/>
                </a:lnTo>
                <a:lnTo>
                  <a:pt x="258" y="178"/>
                </a:lnTo>
                <a:lnTo>
                  <a:pt x="256" y="174"/>
                </a:lnTo>
                <a:lnTo>
                  <a:pt x="252" y="170"/>
                </a:lnTo>
                <a:lnTo>
                  <a:pt x="252" y="170"/>
                </a:lnTo>
                <a:lnTo>
                  <a:pt x="250" y="178"/>
                </a:lnTo>
                <a:lnTo>
                  <a:pt x="248" y="182"/>
                </a:lnTo>
                <a:lnTo>
                  <a:pt x="244" y="186"/>
                </a:lnTo>
                <a:lnTo>
                  <a:pt x="244" y="186"/>
                </a:lnTo>
                <a:lnTo>
                  <a:pt x="238" y="188"/>
                </a:lnTo>
                <a:lnTo>
                  <a:pt x="234" y="188"/>
                </a:lnTo>
                <a:lnTo>
                  <a:pt x="234" y="188"/>
                </a:lnTo>
                <a:lnTo>
                  <a:pt x="232" y="188"/>
                </a:lnTo>
                <a:lnTo>
                  <a:pt x="232" y="188"/>
                </a:lnTo>
                <a:lnTo>
                  <a:pt x="230" y="188"/>
                </a:lnTo>
                <a:lnTo>
                  <a:pt x="230" y="188"/>
                </a:lnTo>
                <a:lnTo>
                  <a:pt x="228" y="188"/>
                </a:lnTo>
                <a:lnTo>
                  <a:pt x="228" y="188"/>
                </a:lnTo>
                <a:lnTo>
                  <a:pt x="226" y="188"/>
                </a:lnTo>
                <a:lnTo>
                  <a:pt x="222" y="188"/>
                </a:lnTo>
                <a:lnTo>
                  <a:pt x="222" y="188"/>
                </a:lnTo>
                <a:lnTo>
                  <a:pt x="222" y="176"/>
                </a:lnTo>
                <a:lnTo>
                  <a:pt x="222" y="176"/>
                </a:lnTo>
                <a:lnTo>
                  <a:pt x="216" y="166"/>
                </a:lnTo>
                <a:lnTo>
                  <a:pt x="208" y="158"/>
                </a:lnTo>
                <a:lnTo>
                  <a:pt x="208" y="158"/>
                </a:lnTo>
                <a:lnTo>
                  <a:pt x="200" y="156"/>
                </a:lnTo>
                <a:lnTo>
                  <a:pt x="192" y="154"/>
                </a:lnTo>
                <a:lnTo>
                  <a:pt x="192" y="154"/>
                </a:lnTo>
                <a:lnTo>
                  <a:pt x="190" y="154"/>
                </a:lnTo>
                <a:lnTo>
                  <a:pt x="190" y="154"/>
                </a:lnTo>
                <a:lnTo>
                  <a:pt x="186" y="146"/>
                </a:lnTo>
                <a:lnTo>
                  <a:pt x="178" y="142"/>
                </a:lnTo>
                <a:lnTo>
                  <a:pt x="178" y="142"/>
                </a:lnTo>
                <a:lnTo>
                  <a:pt x="170" y="138"/>
                </a:lnTo>
                <a:lnTo>
                  <a:pt x="162" y="138"/>
                </a:lnTo>
                <a:lnTo>
                  <a:pt x="162" y="138"/>
                </a:lnTo>
                <a:lnTo>
                  <a:pt x="160" y="138"/>
                </a:lnTo>
                <a:lnTo>
                  <a:pt x="160" y="138"/>
                </a:lnTo>
                <a:lnTo>
                  <a:pt x="156" y="130"/>
                </a:lnTo>
                <a:lnTo>
                  <a:pt x="148" y="124"/>
                </a:lnTo>
                <a:lnTo>
                  <a:pt x="148" y="124"/>
                </a:lnTo>
                <a:lnTo>
                  <a:pt x="142" y="122"/>
                </a:lnTo>
                <a:lnTo>
                  <a:pt x="134" y="120"/>
                </a:lnTo>
                <a:lnTo>
                  <a:pt x="134" y="120"/>
                </a:lnTo>
                <a:lnTo>
                  <a:pt x="126" y="122"/>
                </a:lnTo>
                <a:lnTo>
                  <a:pt x="118" y="124"/>
                </a:lnTo>
                <a:lnTo>
                  <a:pt x="112" y="130"/>
                </a:lnTo>
                <a:lnTo>
                  <a:pt x="106" y="136"/>
                </a:lnTo>
                <a:lnTo>
                  <a:pt x="102" y="144"/>
                </a:lnTo>
                <a:lnTo>
                  <a:pt x="80" y="132"/>
                </a:lnTo>
                <a:lnTo>
                  <a:pt x="80" y="132"/>
                </a:lnTo>
                <a:lnTo>
                  <a:pt x="76" y="128"/>
                </a:lnTo>
                <a:lnTo>
                  <a:pt x="74" y="124"/>
                </a:lnTo>
                <a:lnTo>
                  <a:pt x="72" y="120"/>
                </a:lnTo>
                <a:lnTo>
                  <a:pt x="74" y="114"/>
                </a:lnTo>
                <a:lnTo>
                  <a:pt x="92" y="46"/>
                </a:lnTo>
                <a:lnTo>
                  <a:pt x="92" y="46"/>
                </a:lnTo>
                <a:lnTo>
                  <a:pt x="94" y="42"/>
                </a:lnTo>
                <a:lnTo>
                  <a:pt x="98" y="38"/>
                </a:lnTo>
                <a:lnTo>
                  <a:pt x="102" y="36"/>
                </a:lnTo>
                <a:lnTo>
                  <a:pt x="106" y="36"/>
                </a:lnTo>
                <a:lnTo>
                  <a:pt x="140" y="34"/>
                </a:lnTo>
                <a:lnTo>
                  <a:pt x="138" y="38"/>
                </a:lnTo>
                <a:lnTo>
                  <a:pt x="138" y="38"/>
                </a:lnTo>
                <a:lnTo>
                  <a:pt x="134" y="46"/>
                </a:lnTo>
                <a:lnTo>
                  <a:pt x="132" y="52"/>
                </a:lnTo>
                <a:lnTo>
                  <a:pt x="132" y="60"/>
                </a:lnTo>
                <a:lnTo>
                  <a:pt x="134" y="66"/>
                </a:lnTo>
                <a:lnTo>
                  <a:pt x="134" y="66"/>
                </a:lnTo>
                <a:lnTo>
                  <a:pt x="136" y="72"/>
                </a:lnTo>
                <a:lnTo>
                  <a:pt x="140" y="78"/>
                </a:lnTo>
                <a:lnTo>
                  <a:pt x="144" y="84"/>
                </a:lnTo>
                <a:lnTo>
                  <a:pt x="150" y="88"/>
                </a:lnTo>
                <a:lnTo>
                  <a:pt x="150" y="88"/>
                </a:lnTo>
                <a:lnTo>
                  <a:pt x="158" y="92"/>
                </a:lnTo>
                <a:lnTo>
                  <a:pt x="168" y="92"/>
                </a:lnTo>
                <a:lnTo>
                  <a:pt x="168" y="92"/>
                </a:lnTo>
                <a:lnTo>
                  <a:pt x="178" y="92"/>
                </a:lnTo>
                <a:lnTo>
                  <a:pt x="186" y="88"/>
                </a:lnTo>
                <a:lnTo>
                  <a:pt x="194" y="82"/>
                </a:lnTo>
                <a:lnTo>
                  <a:pt x="198" y="74"/>
                </a:lnTo>
                <a:lnTo>
                  <a:pt x="212" y="52"/>
                </a:lnTo>
                <a:lnTo>
                  <a:pt x="288" y="92"/>
                </a:lnTo>
                <a:lnTo>
                  <a:pt x="288" y="92"/>
                </a:lnTo>
                <a:lnTo>
                  <a:pt x="290" y="94"/>
                </a:lnTo>
                <a:lnTo>
                  <a:pt x="294" y="98"/>
                </a:lnTo>
                <a:lnTo>
                  <a:pt x="294" y="98"/>
                </a:lnTo>
                <a:lnTo>
                  <a:pt x="294" y="100"/>
                </a:lnTo>
                <a:lnTo>
                  <a:pt x="294" y="100"/>
                </a:lnTo>
                <a:lnTo>
                  <a:pt x="296" y="100"/>
                </a:lnTo>
                <a:lnTo>
                  <a:pt x="318" y="136"/>
                </a:lnTo>
                <a:lnTo>
                  <a:pt x="318" y="136"/>
                </a:lnTo>
                <a:lnTo>
                  <a:pt x="320" y="144"/>
                </a:lnTo>
                <a:lnTo>
                  <a:pt x="320" y="150"/>
                </a:lnTo>
                <a:lnTo>
                  <a:pt x="316" y="158"/>
                </a:lnTo>
                <a:lnTo>
                  <a:pt x="310" y="162"/>
                </a:lnTo>
                <a:lnTo>
                  <a:pt x="310" y="162"/>
                </a:lnTo>
                <a:close/>
                <a:moveTo>
                  <a:pt x="134" y="132"/>
                </a:moveTo>
                <a:lnTo>
                  <a:pt x="134" y="132"/>
                </a:lnTo>
                <a:lnTo>
                  <a:pt x="128" y="132"/>
                </a:lnTo>
                <a:lnTo>
                  <a:pt x="124" y="134"/>
                </a:lnTo>
                <a:lnTo>
                  <a:pt x="120" y="138"/>
                </a:lnTo>
                <a:lnTo>
                  <a:pt x="118" y="142"/>
                </a:lnTo>
                <a:lnTo>
                  <a:pt x="102" y="170"/>
                </a:lnTo>
                <a:lnTo>
                  <a:pt x="102" y="170"/>
                </a:lnTo>
                <a:lnTo>
                  <a:pt x="98" y="176"/>
                </a:lnTo>
                <a:lnTo>
                  <a:pt x="100" y="184"/>
                </a:lnTo>
                <a:lnTo>
                  <a:pt x="102" y="190"/>
                </a:lnTo>
                <a:lnTo>
                  <a:pt x="108" y="194"/>
                </a:lnTo>
                <a:lnTo>
                  <a:pt x="108" y="194"/>
                </a:lnTo>
                <a:lnTo>
                  <a:pt x="112" y="196"/>
                </a:lnTo>
                <a:lnTo>
                  <a:pt x="118" y="198"/>
                </a:lnTo>
                <a:lnTo>
                  <a:pt x="118" y="198"/>
                </a:lnTo>
                <a:lnTo>
                  <a:pt x="122" y="196"/>
                </a:lnTo>
                <a:lnTo>
                  <a:pt x="128" y="194"/>
                </a:lnTo>
                <a:lnTo>
                  <a:pt x="128" y="194"/>
                </a:lnTo>
                <a:lnTo>
                  <a:pt x="128" y="198"/>
                </a:lnTo>
                <a:lnTo>
                  <a:pt x="130" y="204"/>
                </a:lnTo>
                <a:lnTo>
                  <a:pt x="132" y="208"/>
                </a:lnTo>
                <a:lnTo>
                  <a:pt x="138" y="212"/>
                </a:lnTo>
                <a:lnTo>
                  <a:pt x="138" y="212"/>
                </a:lnTo>
                <a:lnTo>
                  <a:pt x="142" y="214"/>
                </a:lnTo>
                <a:lnTo>
                  <a:pt x="146" y="214"/>
                </a:lnTo>
                <a:lnTo>
                  <a:pt x="146" y="214"/>
                </a:lnTo>
                <a:lnTo>
                  <a:pt x="152" y="214"/>
                </a:lnTo>
                <a:lnTo>
                  <a:pt x="156" y="212"/>
                </a:lnTo>
                <a:lnTo>
                  <a:pt x="160" y="208"/>
                </a:lnTo>
                <a:lnTo>
                  <a:pt x="162" y="204"/>
                </a:lnTo>
                <a:lnTo>
                  <a:pt x="166" y="200"/>
                </a:lnTo>
                <a:lnTo>
                  <a:pt x="166" y="200"/>
                </a:lnTo>
                <a:lnTo>
                  <a:pt x="168" y="208"/>
                </a:lnTo>
                <a:lnTo>
                  <a:pt x="170" y="212"/>
                </a:lnTo>
                <a:lnTo>
                  <a:pt x="174" y="216"/>
                </a:lnTo>
                <a:lnTo>
                  <a:pt x="174" y="216"/>
                </a:lnTo>
                <a:lnTo>
                  <a:pt x="178" y="218"/>
                </a:lnTo>
                <a:lnTo>
                  <a:pt x="184" y="218"/>
                </a:lnTo>
                <a:lnTo>
                  <a:pt x="184" y="218"/>
                </a:lnTo>
                <a:lnTo>
                  <a:pt x="188" y="218"/>
                </a:lnTo>
                <a:lnTo>
                  <a:pt x="192" y="216"/>
                </a:lnTo>
                <a:lnTo>
                  <a:pt x="196" y="212"/>
                </a:lnTo>
                <a:lnTo>
                  <a:pt x="200" y="208"/>
                </a:lnTo>
                <a:lnTo>
                  <a:pt x="208" y="194"/>
                </a:lnTo>
                <a:lnTo>
                  <a:pt x="208" y="194"/>
                </a:lnTo>
                <a:lnTo>
                  <a:pt x="210" y="188"/>
                </a:lnTo>
                <a:lnTo>
                  <a:pt x="210" y="180"/>
                </a:lnTo>
                <a:lnTo>
                  <a:pt x="206" y="174"/>
                </a:lnTo>
                <a:lnTo>
                  <a:pt x="202" y="168"/>
                </a:lnTo>
                <a:lnTo>
                  <a:pt x="202" y="168"/>
                </a:lnTo>
                <a:lnTo>
                  <a:pt x="196" y="166"/>
                </a:lnTo>
                <a:lnTo>
                  <a:pt x="192" y="166"/>
                </a:lnTo>
                <a:lnTo>
                  <a:pt x="192" y="166"/>
                </a:lnTo>
                <a:lnTo>
                  <a:pt x="186" y="168"/>
                </a:lnTo>
                <a:lnTo>
                  <a:pt x="182" y="170"/>
                </a:lnTo>
                <a:lnTo>
                  <a:pt x="182" y="170"/>
                </a:lnTo>
                <a:lnTo>
                  <a:pt x="180" y="164"/>
                </a:lnTo>
                <a:lnTo>
                  <a:pt x="180" y="160"/>
                </a:lnTo>
                <a:lnTo>
                  <a:pt x="176" y="156"/>
                </a:lnTo>
                <a:lnTo>
                  <a:pt x="172" y="152"/>
                </a:lnTo>
                <a:lnTo>
                  <a:pt x="172" y="152"/>
                </a:lnTo>
                <a:lnTo>
                  <a:pt x="168" y="150"/>
                </a:lnTo>
                <a:lnTo>
                  <a:pt x="162" y="150"/>
                </a:lnTo>
                <a:lnTo>
                  <a:pt x="162" y="150"/>
                </a:lnTo>
                <a:lnTo>
                  <a:pt x="156" y="150"/>
                </a:lnTo>
                <a:lnTo>
                  <a:pt x="152" y="152"/>
                </a:lnTo>
                <a:lnTo>
                  <a:pt x="152" y="152"/>
                </a:lnTo>
                <a:lnTo>
                  <a:pt x="152" y="148"/>
                </a:lnTo>
                <a:lnTo>
                  <a:pt x="150" y="142"/>
                </a:lnTo>
                <a:lnTo>
                  <a:pt x="146" y="138"/>
                </a:lnTo>
                <a:lnTo>
                  <a:pt x="142" y="134"/>
                </a:lnTo>
                <a:lnTo>
                  <a:pt x="142" y="134"/>
                </a:lnTo>
                <a:lnTo>
                  <a:pt x="138" y="132"/>
                </a:lnTo>
                <a:lnTo>
                  <a:pt x="134" y="132"/>
                </a:lnTo>
                <a:close/>
                <a:moveTo>
                  <a:pt x="378" y="0"/>
                </a:moveTo>
                <a:lnTo>
                  <a:pt x="316" y="18"/>
                </a:lnTo>
                <a:lnTo>
                  <a:pt x="366" y="184"/>
                </a:lnTo>
                <a:lnTo>
                  <a:pt x="386" y="178"/>
                </a:lnTo>
                <a:lnTo>
                  <a:pt x="386" y="178"/>
                </a:lnTo>
                <a:lnTo>
                  <a:pt x="394" y="160"/>
                </a:lnTo>
                <a:lnTo>
                  <a:pt x="398" y="140"/>
                </a:lnTo>
                <a:lnTo>
                  <a:pt x="402" y="118"/>
                </a:lnTo>
                <a:lnTo>
                  <a:pt x="404" y="96"/>
                </a:lnTo>
                <a:lnTo>
                  <a:pt x="404" y="96"/>
                </a:lnTo>
                <a:lnTo>
                  <a:pt x="402" y="70"/>
                </a:lnTo>
                <a:lnTo>
                  <a:pt x="398" y="46"/>
                </a:lnTo>
                <a:lnTo>
                  <a:pt x="390" y="22"/>
                </a:lnTo>
                <a:lnTo>
                  <a:pt x="378" y="0"/>
                </a:lnTo>
                <a:lnTo>
                  <a:pt x="378" y="0"/>
                </a:lnTo>
                <a:close/>
                <a:moveTo>
                  <a:pt x="26" y="0"/>
                </a:moveTo>
                <a:lnTo>
                  <a:pt x="26" y="0"/>
                </a:lnTo>
                <a:lnTo>
                  <a:pt x="14" y="22"/>
                </a:lnTo>
                <a:lnTo>
                  <a:pt x="6" y="46"/>
                </a:lnTo>
                <a:lnTo>
                  <a:pt x="2" y="70"/>
                </a:lnTo>
                <a:lnTo>
                  <a:pt x="0" y="96"/>
                </a:lnTo>
                <a:lnTo>
                  <a:pt x="0" y="96"/>
                </a:lnTo>
                <a:lnTo>
                  <a:pt x="2" y="118"/>
                </a:lnTo>
                <a:lnTo>
                  <a:pt x="6" y="140"/>
                </a:lnTo>
                <a:lnTo>
                  <a:pt x="10" y="160"/>
                </a:lnTo>
                <a:lnTo>
                  <a:pt x="18" y="178"/>
                </a:lnTo>
                <a:lnTo>
                  <a:pt x="40" y="184"/>
                </a:lnTo>
                <a:lnTo>
                  <a:pt x="88" y="18"/>
                </a:lnTo>
                <a:lnTo>
                  <a:pt x="26" y="0"/>
                </a:lnTo>
                <a:close/>
                <a:moveTo>
                  <a:pt x="90" y="164"/>
                </a:moveTo>
                <a:lnTo>
                  <a:pt x="96" y="154"/>
                </a:lnTo>
                <a:lnTo>
                  <a:pt x="74" y="142"/>
                </a:lnTo>
                <a:lnTo>
                  <a:pt x="74" y="142"/>
                </a:lnTo>
                <a:lnTo>
                  <a:pt x="70" y="138"/>
                </a:lnTo>
                <a:lnTo>
                  <a:pt x="68" y="142"/>
                </a:lnTo>
                <a:lnTo>
                  <a:pt x="68" y="142"/>
                </a:lnTo>
                <a:lnTo>
                  <a:pt x="64" y="150"/>
                </a:lnTo>
                <a:lnTo>
                  <a:pt x="66" y="158"/>
                </a:lnTo>
                <a:lnTo>
                  <a:pt x="68" y="164"/>
                </a:lnTo>
                <a:lnTo>
                  <a:pt x="74" y="170"/>
                </a:lnTo>
                <a:lnTo>
                  <a:pt x="74" y="170"/>
                </a:lnTo>
                <a:lnTo>
                  <a:pt x="80" y="172"/>
                </a:lnTo>
                <a:lnTo>
                  <a:pt x="84" y="172"/>
                </a:lnTo>
                <a:lnTo>
                  <a:pt x="84" y="172"/>
                </a:lnTo>
                <a:lnTo>
                  <a:pt x="88" y="172"/>
                </a:lnTo>
                <a:lnTo>
                  <a:pt x="88" y="172"/>
                </a:lnTo>
                <a:lnTo>
                  <a:pt x="90" y="164"/>
                </a:lnTo>
                <a:lnTo>
                  <a:pt x="90" y="164"/>
                </a:lnTo>
                <a:close/>
                <a:moveTo>
                  <a:pt x="328" y="106"/>
                </a:moveTo>
                <a:lnTo>
                  <a:pt x="306" y="34"/>
                </a:lnTo>
                <a:lnTo>
                  <a:pt x="306" y="34"/>
                </a:lnTo>
                <a:lnTo>
                  <a:pt x="304" y="30"/>
                </a:lnTo>
                <a:lnTo>
                  <a:pt x="300" y="26"/>
                </a:lnTo>
                <a:lnTo>
                  <a:pt x="296" y="24"/>
                </a:lnTo>
                <a:lnTo>
                  <a:pt x="292" y="22"/>
                </a:lnTo>
                <a:lnTo>
                  <a:pt x="230" y="8"/>
                </a:lnTo>
                <a:lnTo>
                  <a:pt x="230" y="8"/>
                </a:lnTo>
                <a:lnTo>
                  <a:pt x="230" y="8"/>
                </a:lnTo>
                <a:lnTo>
                  <a:pt x="194" y="2"/>
                </a:lnTo>
                <a:lnTo>
                  <a:pt x="194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0"/>
                </a:lnTo>
                <a:lnTo>
                  <a:pt x="190" y="0"/>
                </a:lnTo>
                <a:lnTo>
                  <a:pt x="190" y="0"/>
                </a:lnTo>
                <a:lnTo>
                  <a:pt x="190" y="0"/>
                </a:lnTo>
                <a:lnTo>
                  <a:pt x="188" y="0"/>
                </a:lnTo>
                <a:lnTo>
                  <a:pt x="188" y="0"/>
                </a:lnTo>
                <a:lnTo>
                  <a:pt x="182" y="2"/>
                </a:lnTo>
                <a:lnTo>
                  <a:pt x="176" y="4"/>
                </a:lnTo>
                <a:lnTo>
                  <a:pt x="170" y="8"/>
                </a:lnTo>
                <a:lnTo>
                  <a:pt x="166" y="12"/>
                </a:lnTo>
                <a:lnTo>
                  <a:pt x="148" y="44"/>
                </a:lnTo>
                <a:lnTo>
                  <a:pt x="148" y="44"/>
                </a:lnTo>
                <a:lnTo>
                  <a:pt x="144" y="54"/>
                </a:lnTo>
                <a:lnTo>
                  <a:pt x="146" y="62"/>
                </a:lnTo>
                <a:lnTo>
                  <a:pt x="150" y="72"/>
                </a:lnTo>
                <a:lnTo>
                  <a:pt x="156" y="78"/>
                </a:lnTo>
                <a:lnTo>
                  <a:pt x="156" y="78"/>
                </a:lnTo>
                <a:lnTo>
                  <a:pt x="162" y="80"/>
                </a:lnTo>
                <a:lnTo>
                  <a:pt x="168" y="80"/>
                </a:lnTo>
                <a:lnTo>
                  <a:pt x="168" y="80"/>
                </a:lnTo>
                <a:lnTo>
                  <a:pt x="174" y="80"/>
                </a:lnTo>
                <a:lnTo>
                  <a:pt x="180" y="78"/>
                </a:lnTo>
                <a:lnTo>
                  <a:pt x="184" y="74"/>
                </a:lnTo>
                <a:lnTo>
                  <a:pt x="188" y="68"/>
                </a:lnTo>
                <a:lnTo>
                  <a:pt x="208" y="36"/>
                </a:lnTo>
                <a:lnTo>
                  <a:pt x="292" y="82"/>
                </a:lnTo>
                <a:lnTo>
                  <a:pt x="292" y="82"/>
                </a:lnTo>
                <a:lnTo>
                  <a:pt x="298" y="86"/>
                </a:lnTo>
                <a:lnTo>
                  <a:pt x="304" y="90"/>
                </a:lnTo>
                <a:lnTo>
                  <a:pt x="304" y="90"/>
                </a:lnTo>
                <a:lnTo>
                  <a:pt x="304" y="94"/>
                </a:lnTo>
                <a:lnTo>
                  <a:pt x="304" y="94"/>
                </a:lnTo>
                <a:lnTo>
                  <a:pt x="306" y="94"/>
                </a:lnTo>
                <a:lnTo>
                  <a:pt x="324" y="124"/>
                </a:lnTo>
                <a:lnTo>
                  <a:pt x="324" y="124"/>
                </a:lnTo>
                <a:lnTo>
                  <a:pt x="326" y="120"/>
                </a:lnTo>
                <a:lnTo>
                  <a:pt x="328" y="116"/>
                </a:lnTo>
                <a:lnTo>
                  <a:pt x="330" y="110"/>
                </a:lnTo>
                <a:lnTo>
                  <a:pt x="328" y="106"/>
                </a:lnTo>
                <a:lnTo>
                  <a:pt x="328" y="106"/>
                </a:lnTo>
                <a:close/>
              </a:path>
            </a:pathLst>
          </a:custGeom>
          <a:solidFill>
            <a:srgbClr val="A3202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3DF9463-72C3-3F46-9FFA-A805375754DE}"/>
              </a:ext>
            </a:extLst>
          </p:cNvPr>
          <p:cNvSpPr txBox="1"/>
          <p:nvPr/>
        </p:nvSpPr>
        <p:spPr>
          <a:xfrm rot="3885720">
            <a:off x="8004173" y="3442538"/>
            <a:ext cx="2379681" cy="2253378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ArchDown">
              <a:avLst/>
            </a:prstTxWarp>
            <a:noAutofit/>
          </a:bodyPr>
          <a:lstStyle/>
          <a:p>
            <a:pPr algn="ctr" defTabSz="1018824">
              <a:spcAft>
                <a:spcPts val="900"/>
              </a:spcAft>
            </a:pPr>
            <a:r>
              <a:rPr lang="en-GB" sz="2800" b="1" dirty="0">
                <a:solidFill>
                  <a:srgbClr val="FFFFFF"/>
                </a:solidFill>
                <a:latin typeface="Georgia"/>
              </a:rPr>
              <a:t>03</a:t>
            </a:r>
          </a:p>
        </p:txBody>
      </p:sp>
      <p:sp>
        <p:nvSpPr>
          <p:cNvPr id="44" name="Freeform 4983">
            <a:extLst>
              <a:ext uri="{FF2B5EF4-FFF2-40B4-BE49-F238E27FC236}">
                <a16:creationId xmlns:a16="http://schemas.microsoft.com/office/drawing/2014/main" id="{642BB6C4-8CFC-0049-82B9-2DC4FA37A06E}"/>
              </a:ext>
            </a:extLst>
          </p:cNvPr>
          <p:cNvSpPr>
            <a:spLocks noEditPoints="1"/>
          </p:cNvSpPr>
          <p:nvPr/>
        </p:nvSpPr>
        <p:spPr bwMode="auto">
          <a:xfrm>
            <a:off x="9057476" y="3729479"/>
            <a:ext cx="564730" cy="523527"/>
          </a:xfrm>
          <a:custGeom>
            <a:avLst/>
            <a:gdLst>
              <a:gd name="T0" fmla="*/ 168 w 370"/>
              <a:gd name="T1" fmla="*/ 282 h 348"/>
              <a:gd name="T2" fmla="*/ 252 w 370"/>
              <a:gd name="T3" fmla="*/ 272 h 348"/>
              <a:gd name="T4" fmla="*/ 304 w 370"/>
              <a:gd name="T5" fmla="*/ 204 h 348"/>
              <a:gd name="T6" fmla="*/ 312 w 370"/>
              <a:gd name="T7" fmla="*/ 168 h 348"/>
              <a:gd name="T8" fmla="*/ 318 w 370"/>
              <a:gd name="T9" fmla="*/ 166 h 348"/>
              <a:gd name="T10" fmla="*/ 328 w 370"/>
              <a:gd name="T11" fmla="*/ 176 h 348"/>
              <a:gd name="T12" fmla="*/ 314 w 370"/>
              <a:gd name="T13" fmla="*/ 234 h 348"/>
              <a:gd name="T14" fmla="*/ 274 w 370"/>
              <a:gd name="T15" fmla="*/ 282 h 348"/>
              <a:gd name="T16" fmla="*/ 214 w 370"/>
              <a:gd name="T17" fmla="*/ 306 h 348"/>
              <a:gd name="T18" fmla="*/ 164 w 370"/>
              <a:gd name="T19" fmla="*/ 302 h 348"/>
              <a:gd name="T20" fmla="*/ 126 w 370"/>
              <a:gd name="T21" fmla="*/ 282 h 348"/>
              <a:gd name="T22" fmla="*/ 134 w 370"/>
              <a:gd name="T23" fmla="*/ 270 h 348"/>
              <a:gd name="T24" fmla="*/ 174 w 370"/>
              <a:gd name="T25" fmla="*/ 262 h 348"/>
              <a:gd name="T26" fmla="*/ 220 w 370"/>
              <a:gd name="T27" fmla="*/ 262 h 348"/>
              <a:gd name="T28" fmla="*/ 268 w 370"/>
              <a:gd name="T29" fmla="*/ 230 h 348"/>
              <a:gd name="T30" fmla="*/ 286 w 370"/>
              <a:gd name="T31" fmla="*/ 176 h 348"/>
              <a:gd name="T32" fmla="*/ 276 w 370"/>
              <a:gd name="T33" fmla="*/ 166 h 348"/>
              <a:gd name="T34" fmla="*/ 266 w 370"/>
              <a:gd name="T35" fmla="*/ 176 h 348"/>
              <a:gd name="T36" fmla="*/ 252 w 370"/>
              <a:gd name="T37" fmla="*/ 218 h 348"/>
              <a:gd name="T38" fmla="*/ 206 w 370"/>
              <a:gd name="T39" fmla="*/ 244 h 348"/>
              <a:gd name="T40" fmla="*/ 162 w 370"/>
              <a:gd name="T41" fmla="*/ 236 h 348"/>
              <a:gd name="T42" fmla="*/ 148 w 370"/>
              <a:gd name="T43" fmla="*/ 238 h 348"/>
              <a:gd name="T44" fmla="*/ 152 w 370"/>
              <a:gd name="T45" fmla="*/ 252 h 348"/>
              <a:gd name="T46" fmla="*/ 232 w 370"/>
              <a:gd name="T47" fmla="*/ 126 h 348"/>
              <a:gd name="T48" fmla="*/ 336 w 370"/>
              <a:gd name="T49" fmla="*/ 72 h 348"/>
              <a:gd name="T50" fmla="*/ 340 w 370"/>
              <a:gd name="T51" fmla="*/ 6 h 348"/>
              <a:gd name="T52" fmla="*/ 232 w 370"/>
              <a:gd name="T53" fmla="*/ 56 h 348"/>
              <a:gd name="T54" fmla="*/ 228 w 370"/>
              <a:gd name="T55" fmla="*/ 116 h 348"/>
              <a:gd name="T56" fmla="*/ 116 w 370"/>
              <a:gd name="T57" fmla="*/ 106 h 348"/>
              <a:gd name="T58" fmla="*/ 114 w 370"/>
              <a:gd name="T59" fmla="*/ 72 h 348"/>
              <a:gd name="T60" fmla="*/ 136 w 370"/>
              <a:gd name="T61" fmla="*/ 54 h 348"/>
              <a:gd name="T62" fmla="*/ 168 w 370"/>
              <a:gd name="T63" fmla="*/ 60 h 348"/>
              <a:gd name="T64" fmla="*/ 228 w 370"/>
              <a:gd name="T65" fmla="*/ 158 h 348"/>
              <a:gd name="T66" fmla="*/ 222 w 370"/>
              <a:gd name="T67" fmla="*/ 192 h 348"/>
              <a:gd name="T68" fmla="*/ 194 w 370"/>
              <a:gd name="T69" fmla="*/ 206 h 348"/>
              <a:gd name="T70" fmla="*/ 162 w 370"/>
              <a:gd name="T71" fmla="*/ 188 h 348"/>
              <a:gd name="T72" fmla="*/ 184 w 370"/>
              <a:gd name="T73" fmla="*/ 180 h 348"/>
              <a:gd name="T74" fmla="*/ 204 w 370"/>
              <a:gd name="T75" fmla="*/ 180 h 348"/>
              <a:gd name="T76" fmla="*/ 204 w 370"/>
              <a:gd name="T77" fmla="*/ 160 h 348"/>
              <a:gd name="T78" fmla="*/ 184 w 370"/>
              <a:gd name="T79" fmla="*/ 160 h 348"/>
              <a:gd name="T80" fmla="*/ 114 w 370"/>
              <a:gd name="T81" fmla="*/ 142 h 348"/>
              <a:gd name="T82" fmla="*/ 104 w 370"/>
              <a:gd name="T83" fmla="*/ 132 h 348"/>
              <a:gd name="T84" fmla="*/ 0 w 370"/>
              <a:gd name="T85" fmla="*/ 196 h 348"/>
              <a:gd name="T86" fmla="*/ 4 w 370"/>
              <a:gd name="T87" fmla="*/ 256 h 348"/>
              <a:gd name="T88" fmla="*/ 108 w 370"/>
              <a:gd name="T89" fmla="*/ 202 h 348"/>
              <a:gd name="T90" fmla="*/ 360 w 370"/>
              <a:gd name="T91" fmla="*/ 166 h 348"/>
              <a:gd name="T92" fmla="*/ 350 w 370"/>
              <a:gd name="T93" fmla="*/ 176 h 348"/>
              <a:gd name="T94" fmla="*/ 334 w 370"/>
              <a:gd name="T95" fmla="*/ 244 h 348"/>
              <a:gd name="T96" fmla="*/ 286 w 370"/>
              <a:gd name="T97" fmla="*/ 300 h 348"/>
              <a:gd name="T98" fmla="*/ 232 w 370"/>
              <a:gd name="T99" fmla="*/ 324 h 348"/>
              <a:gd name="T100" fmla="*/ 158 w 370"/>
              <a:gd name="T101" fmla="*/ 324 h 348"/>
              <a:gd name="T102" fmla="*/ 116 w 370"/>
              <a:gd name="T103" fmla="*/ 306 h 348"/>
              <a:gd name="T104" fmla="*/ 106 w 370"/>
              <a:gd name="T105" fmla="*/ 316 h 348"/>
              <a:gd name="T106" fmla="*/ 130 w 370"/>
              <a:gd name="T107" fmla="*/ 336 h 348"/>
              <a:gd name="T108" fmla="*/ 198 w 370"/>
              <a:gd name="T109" fmla="*/ 348 h 348"/>
              <a:gd name="T110" fmla="*/ 284 w 370"/>
              <a:gd name="T111" fmla="*/ 326 h 348"/>
              <a:gd name="T112" fmla="*/ 344 w 370"/>
              <a:gd name="T113" fmla="*/ 266 h 348"/>
              <a:gd name="T114" fmla="*/ 368 w 370"/>
              <a:gd name="T115" fmla="*/ 198 h 348"/>
              <a:gd name="T116" fmla="*/ 364 w 370"/>
              <a:gd name="T117" fmla="*/ 166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70" h="348">
                <a:moveTo>
                  <a:pt x="142" y="272"/>
                </a:moveTo>
                <a:lnTo>
                  <a:pt x="142" y="272"/>
                </a:lnTo>
                <a:lnTo>
                  <a:pt x="154" y="278"/>
                </a:lnTo>
                <a:lnTo>
                  <a:pt x="168" y="282"/>
                </a:lnTo>
                <a:lnTo>
                  <a:pt x="168" y="282"/>
                </a:lnTo>
                <a:lnTo>
                  <a:pt x="190" y="286"/>
                </a:lnTo>
                <a:lnTo>
                  <a:pt x="212" y="286"/>
                </a:lnTo>
                <a:lnTo>
                  <a:pt x="232" y="280"/>
                </a:lnTo>
                <a:lnTo>
                  <a:pt x="252" y="272"/>
                </a:lnTo>
                <a:lnTo>
                  <a:pt x="252" y="272"/>
                </a:lnTo>
                <a:lnTo>
                  <a:pt x="270" y="258"/>
                </a:lnTo>
                <a:lnTo>
                  <a:pt x="286" y="242"/>
                </a:lnTo>
                <a:lnTo>
                  <a:pt x="296" y="224"/>
                </a:lnTo>
                <a:lnTo>
                  <a:pt x="304" y="204"/>
                </a:lnTo>
                <a:lnTo>
                  <a:pt x="304" y="204"/>
                </a:lnTo>
                <a:lnTo>
                  <a:pt x="308" y="190"/>
                </a:lnTo>
                <a:lnTo>
                  <a:pt x="308" y="176"/>
                </a:lnTo>
                <a:lnTo>
                  <a:pt x="308" y="176"/>
                </a:lnTo>
                <a:lnTo>
                  <a:pt x="308" y="172"/>
                </a:lnTo>
                <a:lnTo>
                  <a:pt x="312" y="168"/>
                </a:lnTo>
                <a:lnTo>
                  <a:pt x="314" y="166"/>
                </a:lnTo>
                <a:lnTo>
                  <a:pt x="318" y="166"/>
                </a:lnTo>
                <a:lnTo>
                  <a:pt x="318" y="166"/>
                </a:lnTo>
                <a:lnTo>
                  <a:pt x="318" y="166"/>
                </a:lnTo>
                <a:lnTo>
                  <a:pt x="318" y="166"/>
                </a:lnTo>
                <a:lnTo>
                  <a:pt x="322" y="166"/>
                </a:lnTo>
                <a:lnTo>
                  <a:pt x="326" y="168"/>
                </a:lnTo>
                <a:lnTo>
                  <a:pt x="328" y="172"/>
                </a:lnTo>
                <a:lnTo>
                  <a:pt x="328" y="176"/>
                </a:lnTo>
                <a:lnTo>
                  <a:pt x="328" y="176"/>
                </a:lnTo>
                <a:lnTo>
                  <a:pt x="328" y="192"/>
                </a:lnTo>
                <a:lnTo>
                  <a:pt x="324" y="210"/>
                </a:lnTo>
                <a:lnTo>
                  <a:pt x="324" y="210"/>
                </a:lnTo>
                <a:lnTo>
                  <a:pt x="320" y="222"/>
                </a:lnTo>
                <a:lnTo>
                  <a:pt x="314" y="234"/>
                </a:lnTo>
                <a:lnTo>
                  <a:pt x="308" y="244"/>
                </a:lnTo>
                <a:lnTo>
                  <a:pt x="302" y="254"/>
                </a:lnTo>
                <a:lnTo>
                  <a:pt x="292" y="264"/>
                </a:lnTo>
                <a:lnTo>
                  <a:pt x="284" y="274"/>
                </a:lnTo>
                <a:lnTo>
                  <a:pt x="274" y="282"/>
                </a:lnTo>
                <a:lnTo>
                  <a:pt x="262" y="288"/>
                </a:lnTo>
                <a:lnTo>
                  <a:pt x="262" y="288"/>
                </a:lnTo>
                <a:lnTo>
                  <a:pt x="248" y="296"/>
                </a:lnTo>
                <a:lnTo>
                  <a:pt x="230" y="302"/>
                </a:lnTo>
                <a:lnTo>
                  <a:pt x="214" y="306"/>
                </a:lnTo>
                <a:lnTo>
                  <a:pt x="198" y="306"/>
                </a:lnTo>
                <a:lnTo>
                  <a:pt x="198" y="306"/>
                </a:lnTo>
                <a:lnTo>
                  <a:pt x="180" y="306"/>
                </a:lnTo>
                <a:lnTo>
                  <a:pt x="164" y="302"/>
                </a:lnTo>
                <a:lnTo>
                  <a:pt x="164" y="302"/>
                </a:lnTo>
                <a:lnTo>
                  <a:pt x="146" y="296"/>
                </a:lnTo>
                <a:lnTo>
                  <a:pt x="132" y="288"/>
                </a:lnTo>
                <a:lnTo>
                  <a:pt x="132" y="288"/>
                </a:lnTo>
                <a:lnTo>
                  <a:pt x="128" y="286"/>
                </a:lnTo>
                <a:lnTo>
                  <a:pt x="126" y="282"/>
                </a:lnTo>
                <a:lnTo>
                  <a:pt x="126" y="278"/>
                </a:lnTo>
                <a:lnTo>
                  <a:pt x="128" y="276"/>
                </a:lnTo>
                <a:lnTo>
                  <a:pt x="128" y="276"/>
                </a:lnTo>
                <a:lnTo>
                  <a:pt x="130" y="272"/>
                </a:lnTo>
                <a:lnTo>
                  <a:pt x="134" y="270"/>
                </a:lnTo>
                <a:lnTo>
                  <a:pt x="138" y="270"/>
                </a:lnTo>
                <a:lnTo>
                  <a:pt x="142" y="272"/>
                </a:lnTo>
                <a:lnTo>
                  <a:pt x="142" y="272"/>
                </a:lnTo>
                <a:close/>
                <a:moveTo>
                  <a:pt x="174" y="262"/>
                </a:moveTo>
                <a:lnTo>
                  <a:pt x="174" y="262"/>
                </a:lnTo>
                <a:lnTo>
                  <a:pt x="186" y="264"/>
                </a:lnTo>
                <a:lnTo>
                  <a:pt x="198" y="264"/>
                </a:lnTo>
                <a:lnTo>
                  <a:pt x="198" y="264"/>
                </a:lnTo>
                <a:lnTo>
                  <a:pt x="208" y="264"/>
                </a:lnTo>
                <a:lnTo>
                  <a:pt x="220" y="262"/>
                </a:lnTo>
                <a:lnTo>
                  <a:pt x="232" y="258"/>
                </a:lnTo>
                <a:lnTo>
                  <a:pt x="242" y="252"/>
                </a:lnTo>
                <a:lnTo>
                  <a:pt x="242" y="252"/>
                </a:lnTo>
                <a:lnTo>
                  <a:pt x="256" y="242"/>
                </a:lnTo>
                <a:lnTo>
                  <a:pt x="268" y="230"/>
                </a:lnTo>
                <a:lnTo>
                  <a:pt x="276" y="214"/>
                </a:lnTo>
                <a:lnTo>
                  <a:pt x="284" y="198"/>
                </a:lnTo>
                <a:lnTo>
                  <a:pt x="284" y="198"/>
                </a:lnTo>
                <a:lnTo>
                  <a:pt x="286" y="186"/>
                </a:lnTo>
                <a:lnTo>
                  <a:pt x="286" y="176"/>
                </a:lnTo>
                <a:lnTo>
                  <a:pt x="286" y="176"/>
                </a:lnTo>
                <a:lnTo>
                  <a:pt x="286" y="172"/>
                </a:lnTo>
                <a:lnTo>
                  <a:pt x="284" y="168"/>
                </a:lnTo>
                <a:lnTo>
                  <a:pt x="280" y="166"/>
                </a:lnTo>
                <a:lnTo>
                  <a:pt x="276" y="166"/>
                </a:lnTo>
                <a:lnTo>
                  <a:pt x="276" y="166"/>
                </a:lnTo>
                <a:lnTo>
                  <a:pt x="272" y="166"/>
                </a:lnTo>
                <a:lnTo>
                  <a:pt x="270" y="168"/>
                </a:lnTo>
                <a:lnTo>
                  <a:pt x="266" y="172"/>
                </a:lnTo>
                <a:lnTo>
                  <a:pt x="266" y="176"/>
                </a:lnTo>
                <a:lnTo>
                  <a:pt x="266" y="176"/>
                </a:lnTo>
                <a:lnTo>
                  <a:pt x="264" y="192"/>
                </a:lnTo>
                <a:lnTo>
                  <a:pt x="264" y="192"/>
                </a:lnTo>
                <a:lnTo>
                  <a:pt x="258" y="206"/>
                </a:lnTo>
                <a:lnTo>
                  <a:pt x="252" y="218"/>
                </a:lnTo>
                <a:lnTo>
                  <a:pt x="242" y="228"/>
                </a:lnTo>
                <a:lnTo>
                  <a:pt x="232" y="234"/>
                </a:lnTo>
                <a:lnTo>
                  <a:pt x="232" y="234"/>
                </a:lnTo>
                <a:lnTo>
                  <a:pt x="220" y="240"/>
                </a:lnTo>
                <a:lnTo>
                  <a:pt x="206" y="244"/>
                </a:lnTo>
                <a:lnTo>
                  <a:pt x="192" y="244"/>
                </a:lnTo>
                <a:lnTo>
                  <a:pt x="180" y="242"/>
                </a:lnTo>
                <a:lnTo>
                  <a:pt x="180" y="242"/>
                </a:lnTo>
                <a:lnTo>
                  <a:pt x="162" y="236"/>
                </a:lnTo>
                <a:lnTo>
                  <a:pt x="162" y="236"/>
                </a:lnTo>
                <a:lnTo>
                  <a:pt x="158" y="234"/>
                </a:lnTo>
                <a:lnTo>
                  <a:pt x="154" y="234"/>
                </a:lnTo>
                <a:lnTo>
                  <a:pt x="152" y="236"/>
                </a:lnTo>
                <a:lnTo>
                  <a:pt x="148" y="238"/>
                </a:lnTo>
                <a:lnTo>
                  <a:pt x="148" y="238"/>
                </a:lnTo>
                <a:lnTo>
                  <a:pt x="148" y="242"/>
                </a:lnTo>
                <a:lnTo>
                  <a:pt x="148" y="246"/>
                </a:lnTo>
                <a:lnTo>
                  <a:pt x="150" y="250"/>
                </a:lnTo>
                <a:lnTo>
                  <a:pt x="152" y="252"/>
                </a:lnTo>
                <a:lnTo>
                  <a:pt x="152" y="252"/>
                </a:lnTo>
                <a:lnTo>
                  <a:pt x="162" y="258"/>
                </a:lnTo>
                <a:lnTo>
                  <a:pt x="174" y="262"/>
                </a:lnTo>
                <a:lnTo>
                  <a:pt x="174" y="262"/>
                </a:lnTo>
                <a:close/>
                <a:moveTo>
                  <a:pt x="232" y="126"/>
                </a:moveTo>
                <a:lnTo>
                  <a:pt x="232" y="126"/>
                </a:lnTo>
                <a:lnTo>
                  <a:pt x="238" y="126"/>
                </a:lnTo>
                <a:lnTo>
                  <a:pt x="238" y="126"/>
                </a:lnTo>
                <a:lnTo>
                  <a:pt x="242" y="126"/>
                </a:lnTo>
                <a:lnTo>
                  <a:pt x="336" y="72"/>
                </a:lnTo>
                <a:lnTo>
                  <a:pt x="336" y="72"/>
                </a:lnTo>
                <a:lnTo>
                  <a:pt x="340" y="68"/>
                </a:lnTo>
                <a:lnTo>
                  <a:pt x="342" y="62"/>
                </a:lnTo>
                <a:lnTo>
                  <a:pt x="342" y="10"/>
                </a:lnTo>
                <a:lnTo>
                  <a:pt x="342" y="10"/>
                </a:lnTo>
                <a:lnTo>
                  <a:pt x="340" y="6"/>
                </a:lnTo>
                <a:lnTo>
                  <a:pt x="336" y="2"/>
                </a:lnTo>
                <a:lnTo>
                  <a:pt x="336" y="2"/>
                </a:lnTo>
                <a:lnTo>
                  <a:pt x="332" y="0"/>
                </a:lnTo>
                <a:lnTo>
                  <a:pt x="326" y="2"/>
                </a:lnTo>
                <a:lnTo>
                  <a:pt x="232" y="56"/>
                </a:lnTo>
                <a:lnTo>
                  <a:pt x="232" y="56"/>
                </a:lnTo>
                <a:lnTo>
                  <a:pt x="230" y="60"/>
                </a:lnTo>
                <a:lnTo>
                  <a:pt x="228" y="64"/>
                </a:lnTo>
                <a:lnTo>
                  <a:pt x="228" y="116"/>
                </a:lnTo>
                <a:lnTo>
                  <a:pt x="228" y="116"/>
                </a:lnTo>
                <a:lnTo>
                  <a:pt x="230" y="122"/>
                </a:lnTo>
                <a:lnTo>
                  <a:pt x="232" y="126"/>
                </a:lnTo>
                <a:lnTo>
                  <a:pt x="232" y="126"/>
                </a:lnTo>
                <a:close/>
                <a:moveTo>
                  <a:pt x="116" y="106"/>
                </a:moveTo>
                <a:lnTo>
                  <a:pt x="116" y="106"/>
                </a:lnTo>
                <a:lnTo>
                  <a:pt x="112" y="100"/>
                </a:lnTo>
                <a:lnTo>
                  <a:pt x="112" y="94"/>
                </a:lnTo>
                <a:lnTo>
                  <a:pt x="112" y="86"/>
                </a:lnTo>
                <a:lnTo>
                  <a:pt x="112" y="80"/>
                </a:lnTo>
                <a:lnTo>
                  <a:pt x="114" y="72"/>
                </a:lnTo>
                <a:lnTo>
                  <a:pt x="118" y="66"/>
                </a:lnTo>
                <a:lnTo>
                  <a:pt x="124" y="62"/>
                </a:lnTo>
                <a:lnTo>
                  <a:pt x="130" y="58"/>
                </a:lnTo>
                <a:lnTo>
                  <a:pt x="130" y="58"/>
                </a:lnTo>
                <a:lnTo>
                  <a:pt x="136" y="54"/>
                </a:lnTo>
                <a:lnTo>
                  <a:pt x="142" y="52"/>
                </a:lnTo>
                <a:lnTo>
                  <a:pt x="150" y="52"/>
                </a:lnTo>
                <a:lnTo>
                  <a:pt x="156" y="54"/>
                </a:lnTo>
                <a:lnTo>
                  <a:pt x="162" y="56"/>
                </a:lnTo>
                <a:lnTo>
                  <a:pt x="168" y="60"/>
                </a:lnTo>
                <a:lnTo>
                  <a:pt x="174" y="64"/>
                </a:lnTo>
                <a:lnTo>
                  <a:pt x="178" y="70"/>
                </a:lnTo>
                <a:lnTo>
                  <a:pt x="226" y="152"/>
                </a:lnTo>
                <a:lnTo>
                  <a:pt x="226" y="152"/>
                </a:lnTo>
                <a:lnTo>
                  <a:pt x="228" y="158"/>
                </a:lnTo>
                <a:lnTo>
                  <a:pt x="230" y="166"/>
                </a:lnTo>
                <a:lnTo>
                  <a:pt x="230" y="172"/>
                </a:lnTo>
                <a:lnTo>
                  <a:pt x="228" y="180"/>
                </a:lnTo>
                <a:lnTo>
                  <a:pt x="226" y="186"/>
                </a:lnTo>
                <a:lnTo>
                  <a:pt x="222" y="192"/>
                </a:lnTo>
                <a:lnTo>
                  <a:pt x="218" y="196"/>
                </a:lnTo>
                <a:lnTo>
                  <a:pt x="212" y="202"/>
                </a:lnTo>
                <a:lnTo>
                  <a:pt x="212" y="202"/>
                </a:lnTo>
                <a:lnTo>
                  <a:pt x="204" y="204"/>
                </a:lnTo>
                <a:lnTo>
                  <a:pt x="194" y="206"/>
                </a:lnTo>
                <a:lnTo>
                  <a:pt x="194" y="206"/>
                </a:lnTo>
                <a:lnTo>
                  <a:pt x="184" y="204"/>
                </a:lnTo>
                <a:lnTo>
                  <a:pt x="176" y="202"/>
                </a:lnTo>
                <a:lnTo>
                  <a:pt x="168" y="196"/>
                </a:lnTo>
                <a:lnTo>
                  <a:pt x="162" y="188"/>
                </a:lnTo>
                <a:lnTo>
                  <a:pt x="116" y="106"/>
                </a:lnTo>
                <a:close/>
                <a:moveTo>
                  <a:pt x="180" y="170"/>
                </a:moveTo>
                <a:lnTo>
                  <a:pt x="180" y="170"/>
                </a:lnTo>
                <a:lnTo>
                  <a:pt x="182" y="176"/>
                </a:lnTo>
                <a:lnTo>
                  <a:pt x="184" y="180"/>
                </a:lnTo>
                <a:lnTo>
                  <a:pt x="188" y="182"/>
                </a:lnTo>
                <a:lnTo>
                  <a:pt x="194" y="184"/>
                </a:lnTo>
                <a:lnTo>
                  <a:pt x="194" y="184"/>
                </a:lnTo>
                <a:lnTo>
                  <a:pt x="200" y="182"/>
                </a:lnTo>
                <a:lnTo>
                  <a:pt x="204" y="180"/>
                </a:lnTo>
                <a:lnTo>
                  <a:pt x="206" y="176"/>
                </a:lnTo>
                <a:lnTo>
                  <a:pt x="208" y="170"/>
                </a:lnTo>
                <a:lnTo>
                  <a:pt x="208" y="170"/>
                </a:lnTo>
                <a:lnTo>
                  <a:pt x="206" y="164"/>
                </a:lnTo>
                <a:lnTo>
                  <a:pt x="204" y="160"/>
                </a:lnTo>
                <a:lnTo>
                  <a:pt x="200" y="158"/>
                </a:lnTo>
                <a:lnTo>
                  <a:pt x="194" y="156"/>
                </a:lnTo>
                <a:lnTo>
                  <a:pt x="194" y="156"/>
                </a:lnTo>
                <a:lnTo>
                  <a:pt x="188" y="158"/>
                </a:lnTo>
                <a:lnTo>
                  <a:pt x="184" y="160"/>
                </a:lnTo>
                <a:lnTo>
                  <a:pt x="182" y="164"/>
                </a:lnTo>
                <a:lnTo>
                  <a:pt x="180" y="170"/>
                </a:lnTo>
                <a:lnTo>
                  <a:pt x="180" y="170"/>
                </a:lnTo>
                <a:close/>
                <a:moveTo>
                  <a:pt x="114" y="194"/>
                </a:moveTo>
                <a:lnTo>
                  <a:pt x="114" y="142"/>
                </a:lnTo>
                <a:lnTo>
                  <a:pt x="114" y="142"/>
                </a:lnTo>
                <a:lnTo>
                  <a:pt x="112" y="138"/>
                </a:lnTo>
                <a:lnTo>
                  <a:pt x="108" y="134"/>
                </a:lnTo>
                <a:lnTo>
                  <a:pt x="108" y="134"/>
                </a:lnTo>
                <a:lnTo>
                  <a:pt x="104" y="132"/>
                </a:lnTo>
                <a:lnTo>
                  <a:pt x="98" y="134"/>
                </a:lnTo>
                <a:lnTo>
                  <a:pt x="4" y="188"/>
                </a:lnTo>
                <a:lnTo>
                  <a:pt x="4" y="188"/>
                </a:lnTo>
                <a:lnTo>
                  <a:pt x="2" y="192"/>
                </a:lnTo>
                <a:lnTo>
                  <a:pt x="0" y="196"/>
                </a:lnTo>
                <a:lnTo>
                  <a:pt x="0" y="248"/>
                </a:lnTo>
                <a:lnTo>
                  <a:pt x="0" y="248"/>
                </a:lnTo>
                <a:lnTo>
                  <a:pt x="2" y="254"/>
                </a:lnTo>
                <a:lnTo>
                  <a:pt x="4" y="256"/>
                </a:lnTo>
                <a:lnTo>
                  <a:pt x="4" y="256"/>
                </a:lnTo>
                <a:lnTo>
                  <a:pt x="10" y="258"/>
                </a:lnTo>
                <a:lnTo>
                  <a:pt x="10" y="258"/>
                </a:lnTo>
                <a:lnTo>
                  <a:pt x="14" y="256"/>
                </a:lnTo>
                <a:lnTo>
                  <a:pt x="108" y="202"/>
                </a:lnTo>
                <a:lnTo>
                  <a:pt x="108" y="202"/>
                </a:lnTo>
                <a:lnTo>
                  <a:pt x="112" y="200"/>
                </a:lnTo>
                <a:lnTo>
                  <a:pt x="114" y="194"/>
                </a:lnTo>
                <a:lnTo>
                  <a:pt x="114" y="194"/>
                </a:lnTo>
                <a:close/>
                <a:moveTo>
                  <a:pt x="360" y="166"/>
                </a:moveTo>
                <a:lnTo>
                  <a:pt x="360" y="166"/>
                </a:lnTo>
                <a:lnTo>
                  <a:pt x="356" y="166"/>
                </a:lnTo>
                <a:lnTo>
                  <a:pt x="354" y="168"/>
                </a:lnTo>
                <a:lnTo>
                  <a:pt x="352" y="172"/>
                </a:lnTo>
                <a:lnTo>
                  <a:pt x="350" y="176"/>
                </a:lnTo>
                <a:lnTo>
                  <a:pt x="350" y="176"/>
                </a:lnTo>
                <a:lnTo>
                  <a:pt x="350" y="196"/>
                </a:lnTo>
                <a:lnTo>
                  <a:pt x="346" y="214"/>
                </a:lnTo>
                <a:lnTo>
                  <a:pt x="346" y="214"/>
                </a:lnTo>
                <a:lnTo>
                  <a:pt x="340" y="230"/>
                </a:lnTo>
                <a:lnTo>
                  <a:pt x="334" y="244"/>
                </a:lnTo>
                <a:lnTo>
                  <a:pt x="328" y="256"/>
                </a:lnTo>
                <a:lnTo>
                  <a:pt x="318" y="268"/>
                </a:lnTo>
                <a:lnTo>
                  <a:pt x="310" y="280"/>
                </a:lnTo>
                <a:lnTo>
                  <a:pt x="298" y="290"/>
                </a:lnTo>
                <a:lnTo>
                  <a:pt x="286" y="300"/>
                </a:lnTo>
                <a:lnTo>
                  <a:pt x="274" y="308"/>
                </a:lnTo>
                <a:lnTo>
                  <a:pt x="274" y="308"/>
                </a:lnTo>
                <a:lnTo>
                  <a:pt x="260" y="314"/>
                </a:lnTo>
                <a:lnTo>
                  <a:pt x="246" y="320"/>
                </a:lnTo>
                <a:lnTo>
                  <a:pt x="232" y="324"/>
                </a:lnTo>
                <a:lnTo>
                  <a:pt x="218" y="328"/>
                </a:lnTo>
                <a:lnTo>
                  <a:pt x="202" y="328"/>
                </a:lnTo>
                <a:lnTo>
                  <a:pt x="188" y="328"/>
                </a:lnTo>
                <a:lnTo>
                  <a:pt x="172" y="326"/>
                </a:lnTo>
                <a:lnTo>
                  <a:pt x="158" y="324"/>
                </a:lnTo>
                <a:lnTo>
                  <a:pt x="158" y="324"/>
                </a:lnTo>
                <a:lnTo>
                  <a:pt x="138" y="316"/>
                </a:lnTo>
                <a:lnTo>
                  <a:pt x="120" y="308"/>
                </a:lnTo>
                <a:lnTo>
                  <a:pt x="120" y="308"/>
                </a:lnTo>
                <a:lnTo>
                  <a:pt x="116" y="306"/>
                </a:lnTo>
                <a:lnTo>
                  <a:pt x="112" y="308"/>
                </a:lnTo>
                <a:lnTo>
                  <a:pt x="110" y="308"/>
                </a:lnTo>
                <a:lnTo>
                  <a:pt x="106" y="312"/>
                </a:lnTo>
                <a:lnTo>
                  <a:pt x="106" y="312"/>
                </a:lnTo>
                <a:lnTo>
                  <a:pt x="106" y="316"/>
                </a:lnTo>
                <a:lnTo>
                  <a:pt x="106" y="320"/>
                </a:lnTo>
                <a:lnTo>
                  <a:pt x="108" y="322"/>
                </a:lnTo>
                <a:lnTo>
                  <a:pt x="110" y="326"/>
                </a:lnTo>
                <a:lnTo>
                  <a:pt x="110" y="326"/>
                </a:lnTo>
                <a:lnTo>
                  <a:pt x="130" y="336"/>
                </a:lnTo>
                <a:lnTo>
                  <a:pt x="152" y="342"/>
                </a:lnTo>
                <a:lnTo>
                  <a:pt x="152" y="342"/>
                </a:lnTo>
                <a:lnTo>
                  <a:pt x="174" y="348"/>
                </a:lnTo>
                <a:lnTo>
                  <a:pt x="198" y="348"/>
                </a:lnTo>
                <a:lnTo>
                  <a:pt x="198" y="348"/>
                </a:lnTo>
                <a:lnTo>
                  <a:pt x="220" y="348"/>
                </a:lnTo>
                <a:lnTo>
                  <a:pt x="242" y="342"/>
                </a:lnTo>
                <a:lnTo>
                  <a:pt x="264" y="336"/>
                </a:lnTo>
                <a:lnTo>
                  <a:pt x="284" y="326"/>
                </a:lnTo>
                <a:lnTo>
                  <a:pt x="284" y="326"/>
                </a:lnTo>
                <a:lnTo>
                  <a:pt x="298" y="316"/>
                </a:lnTo>
                <a:lnTo>
                  <a:pt x="312" y="306"/>
                </a:lnTo>
                <a:lnTo>
                  <a:pt x="324" y="294"/>
                </a:lnTo>
                <a:lnTo>
                  <a:pt x="334" y="280"/>
                </a:lnTo>
                <a:lnTo>
                  <a:pt x="344" y="266"/>
                </a:lnTo>
                <a:lnTo>
                  <a:pt x="352" y="252"/>
                </a:lnTo>
                <a:lnTo>
                  <a:pt x="360" y="236"/>
                </a:lnTo>
                <a:lnTo>
                  <a:pt x="364" y="220"/>
                </a:lnTo>
                <a:lnTo>
                  <a:pt x="364" y="220"/>
                </a:lnTo>
                <a:lnTo>
                  <a:pt x="368" y="198"/>
                </a:lnTo>
                <a:lnTo>
                  <a:pt x="370" y="176"/>
                </a:lnTo>
                <a:lnTo>
                  <a:pt x="370" y="176"/>
                </a:lnTo>
                <a:lnTo>
                  <a:pt x="370" y="172"/>
                </a:lnTo>
                <a:lnTo>
                  <a:pt x="368" y="168"/>
                </a:lnTo>
                <a:lnTo>
                  <a:pt x="364" y="166"/>
                </a:lnTo>
                <a:lnTo>
                  <a:pt x="360" y="166"/>
                </a:lnTo>
                <a:lnTo>
                  <a:pt x="360" y="166"/>
                </a:lnTo>
                <a:close/>
              </a:path>
            </a:pathLst>
          </a:custGeom>
          <a:solidFill>
            <a:srgbClr val="A3202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18824"/>
            <a:endParaRPr lang="en-GB" sz="200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9D980FF2-D230-C245-A196-BC02086E4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1798" y="4695647"/>
            <a:ext cx="15121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798513" eaLnBrk="0" hangingPunct="0">
              <a:spcAft>
                <a:spcPts val="200"/>
              </a:spcAft>
              <a:defRPr/>
            </a:pPr>
            <a:r>
              <a:rPr lang="ru-RU" sz="800" kern="0" dirty="0">
                <a:solidFill>
                  <a:srgbClr val="A41F0C"/>
                </a:solidFill>
                <a:latin typeface="Georgia"/>
                <a:cs typeface="Arial" charset="0"/>
              </a:rPr>
              <a:t>Сопровождение обучения инструментами цифрового </a:t>
            </a:r>
            <a:r>
              <a:rPr lang="en-US" sz="800" kern="0" dirty="0">
                <a:solidFill>
                  <a:srgbClr val="A41F0C"/>
                </a:solidFill>
                <a:latin typeface="Georgia"/>
                <a:cs typeface="Arial" charset="0"/>
              </a:rPr>
              <a:t>HR</a:t>
            </a:r>
            <a:r>
              <a:rPr lang="fr-FR" sz="800" kern="0" dirty="0">
                <a:solidFill>
                  <a:srgbClr val="A41F0C"/>
                </a:solidFill>
                <a:latin typeface="Georgia"/>
                <a:cs typeface="Arial" charset="0"/>
              </a:rPr>
              <a:t>.</a:t>
            </a:r>
            <a:endParaRPr lang="en-GB" sz="800" kern="0" dirty="0">
              <a:solidFill>
                <a:srgbClr val="A41F0C"/>
              </a:solidFill>
              <a:latin typeface="Georgia"/>
              <a:cs typeface="Arial" charset="0"/>
            </a:endParaRPr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7DD5C37E-38FC-4B45-9C09-95E702094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5376" y="4365446"/>
            <a:ext cx="18580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798513" eaLnBrk="0" hangingPunct="0">
              <a:spcAft>
                <a:spcPts val="200"/>
              </a:spcAft>
              <a:defRPr/>
            </a:pPr>
            <a:r>
              <a:rPr lang="ru-RU" sz="1000" b="1" kern="0" dirty="0">
                <a:solidFill>
                  <a:srgbClr val="A41F0C"/>
                </a:solidFill>
                <a:latin typeface="Georgia"/>
                <a:cs typeface="Arial" charset="0"/>
              </a:rPr>
              <a:t>ТЕХНОЛОГИЧЕСКИЕ ПАРТНЕРЫ</a:t>
            </a:r>
            <a:endParaRPr lang="en-GB" sz="1000" b="1" kern="0" dirty="0">
              <a:solidFill>
                <a:srgbClr val="A41F0C"/>
              </a:solidFill>
              <a:latin typeface="Georgia"/>
              <a:cs typeface="Arial" charset="0"/>
            </a:endParaRPr>
          </a:p>
        </p:txBody>
      </p:sp>
      <p:sp>
        <p:nvSpPr>
          <p:cNvPr id="47" name="Rectangle 10">
            <a:extLst>
              <a:ext uri="{FF2B5EF4-FFF2-40B4-BE49-F238E27FC236}">
                <a16:creationId xmlns:a16="http://schemas.microsoft.com/office/drawing/2014/main" id="{10284DE3-3F78-2149-8C73-81D3507E2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4189" y="4609416"/>
            <a:ext cx="1512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798513" eaLnBrk="0" hangingPunct="0">
              <a:spcAft>
                <a:spcPts val="200"/>
              </a:spcAft>
              <a:defRPr/>
            </a:pPr>
            <a:r>
              <a:rPr lang="ru-RU" sz="800" kern="0" dirty="0">
                <a:solidFill>
                  <a:srgbClr val="A41F0C"/>
                </a:solidFill>
                <a:latin typeface="Georgia"/>
                <a:cs typeface="Arial" charset="0"/>
              </a:rPr>
              <a:t>Ведущие отраслевые эксперты в ролях кураторов, спикеров, гостевых лекторов </a:t>
            </a:r>
            <a:r>
              <a:rPr lang="fr-FR" sz="800" kern="0" dirty="0">
                <a:solidFill>
                  <a:srgbClr val="A41F0C"/>
                </a:solidFill>
                <a:latin typeface="Georgia"/>
                <a:cs typeface="Arial" charset="0"/>
              </a:rPr>
              <a:t>.</a:t>
            </a:r>
            <a:endParaRPr lang="en-GB" sz="800" kern="0" dirty="0">
              <a:solidFill>
                <a:srgbClr val="A41F0C"/>
              </a:solidFill>
              <a:latin typeface="Georgia"/>
              <a:cs typeface="Arial" charset="0"/>
            </a:endParaRPr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B6917A9F-9168-634C-AAA7-B6C8688A3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0698" y="4404063"/>
            <a:ext cx="98299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798513" eaLnBrk="0" hangingPunct="0">
              <a:spcAft>
                <a:spcPts val="200"/>
              </a:spcAft>
              <a:defRPr/>
            </a:pPr>
            <a:r>
              <a:rPr lang="ru-RU" sz="1000" b="1" kern="0" dirty="0">
                <a:solidFill>
                  <a:srgbClr val="A41F0C"/>
                </a:solidFill>
                <a:latin typeface="Georgia"/>
                <a:cs typeface="Arial" charset="0"/>
              </a:rPr>
              <a:t>ЭКСПЕРТЫ</a:t>
            </a:r>
            <a:endParaRPr lang="en-GB" sz="1000" kern="0" dirty="0">
              <a:solidFill>
                <a:srgbClr val="A41F0C"/>
              </a:solidFill>
              <a:latin typeface="Georgia"/>
              <a:cs typeface="Arial" charset="0"/>
            </a:endParaRPr>
          </a:p>
        </p:txBody>
      </p:sp>
      <p:sp>
        <p:nvSpPr>
          <p:cNvPr id="49" name="Rectangle 10">
            <a:extLst>
              <a:ext uri="{FF2B5EF4-FFF2-40B4-BE49-F238E27FC236}">
                <a16:creationId xmlns:a16="http://schemas.microsoft.com/office/drawing/2014/main" id="{AE249BE3-20C8-DB43-994A-52BED7DB1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1267" y="3397846"/>
            <a:ext cx="130107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798513" eaLnBrk="0" hangingPunct="0">
              <a:spcAft>
                <a:spcPts val="200"/>
              </a:spcAft>
              <a:defRPr/>
            </a:pPr>
            <a:r>
              <a:rPr lang="ru-RU" sz="1100" b="1" i="1" kern="0" dirty="0">
                <a:solidFill>
                  <a:srgbClr val="A41F0C"/>
                </a:solidFill>
                <a:latin typeface="Georgia"/>
                <a:cs typeface="Arial" charset="0"/>
              </a:rPr>
              <a:t> МП «Управление людьми» ВШБ</a:t>
            </a:r>
            <a:endParaRPr lang="en-GB" sz="1100" kern="0" dirty="0">
              <a:solidFill>
                <a:srgbClr val="A41F0C"/>
              </a:solidFill>
              <a:latin typeface="Georgia"/>
              <a:cs typeface="Arial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B6360A3-1C6F-1E44-A8C0-8D2400E110C3}"/>
              </a:ext>
            </a:extLst>
          </p:cNvPr>
          <p:cNvSpPr txBox="1"/>
          <p:nvPr/>
        </p:nvSpPr>
        <p:spPr>
          <a:xfrm>
            <a:off x="6078919" y="3437889"/>
            <a:ext cx="1800200" cy="1784960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ArchUp">
              <a:avLst>
                <a:gd name="adj" fmla="val 14699110"/>
              </a:avLst>
            </a:prstTxWarp>
            <a:noAutofit/>
          </a:bodyPr>
          <a:lstStyle/>
          <a:p>
            <a:pPr algn="ctr">
              <a:spcAft>
                <a:spcPts val="900"/>
              </a:spcAft>
            </a:pPr>
            <a:r>
              <a:rPr lang="en-GB" sz="28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5C85AC3-3310-6E46-9B22-1C0F26EF5326}"/>
              </a:ext>
            </a:extLst>
          </p:cNvPr>
          <p:cNvSpPr txBox="1"/>
          <p:nvPr/>
        </p:nvSpPr>
        <p:spPr>
          <a:xfrm>
            <a:off x="362593" y="823849"/>
            <a:ext cx="4543257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В э</a:t>
            </a:r>
            <a:r>
              <a:rPr lang="ru-RU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косистему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 программы входят ведущие российские и международные компании:</a:t>
            </a:r>
          </a:p>
          <a:p>
            <a:pPr marL="742950" lvl="1" indent="-285750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Партнеры - г</a:t>
            </a:r>
            <a:r>
              <a:rPr lang="ru-RU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рантодатели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Arial Narrow" panose="020B0606020202030204" pitchFamily="34" charset="0"/>
            </a:endParaRPr>
          </a:p>
          <a:p>
            <a:pPr marL="742950" lvl="1" indent="-285750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Технологические партнеры</a:t>
            </a:r>
          </a:p>
          <a:p>
            <a:pPr marL="742950" lvl="1" indent="-285750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Партнеры – эксперты</a:t>
            </a:r>
          </a:p>
          <a:p>
            <a:pPr marL="52388" lvl="1">
              <a:spcBef>
                <a:spcPts val="1200"/>
              </a:spcBef>
              <a:buClr>
                <a:srgbClr val="C00000"/>
              </a:buClr>
              <a:defRPr/>
            </a:pP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Партнеры-грантодатели:</a:t>
            </a:r>
          </a:p>
          <a:p>
            <a:pPr marL="338138" lvl="1" indent="-28575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Направляют на обучение своих сотрудников или предоставляют гранты для обучения поступившим студентам, отбираемым по итогам конкурса – приемной кампании (получившим наивысшие баллы) </a:t>
            </a:r>
          </a:p>
          <a:p>
            <a:pPr marL="338138" lvl="1" indent="-28575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Участвуют в учебном процессе (предоставляют места прохождения практики, учебные кейсы и задачи для консультационных проектов, проводят мастер-классы и гостевые лекции, осуществляют менторство над студентами)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2E473C6-2113-3A9A-F97C-93752547B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231" y="1789401"/>
            <a:ext cx="1226800" cy="61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8A4D6EF4-167C-52B7-81B3-8303768DB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735" y="1884966"/>
            <a:ext cx="1109521" cy="57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607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7D62D-008C-F34B-BC01-C18932F43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461" y="245120"/>
            <a:ext cx="10792588" cy="4803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latin typeface="+mj-lt"/>
              </a:rPr>
              <a:t>ЭКОСИСТЕМА ПРОГРАММЫ: ТЕХНОЛОГИЧЕСКИЕ ПАРТНЕРЫ 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095BEC-C452-B942-B3BC-69BDEC6C0774}"/>
              </a:ext>
            </a:extLst>
          </p:cNvPr>
          <p:cNvSpPr txBox="1"/>
          <p:nvPr/>
        </p:nvSpPr>
        <p:spPr>
          <a:xfrm>
            <a:off x="2715065" y="61616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97CCF1CE-2496-D445-9EA7-4C3A661523F0}"/>
              </a:ext>
            </a:extLst>
          </p:cNvPr>
          <p:cNvSpPr/>
          <p:nvPr/>
        </p:nvSpPr>
        <p:spPr>
          <a:xfrm>
            <a:off x="0" y="101134"/>
            <a:ext cx="778933" cy="663288"/>
          </a:xfrm>
          <a:custGeom>
            <a:avLst/>
            <a:gdLst/>
            <a:ahLst/>
            <a:cxnLst/>
            <a:rect l="l" t="t" r="r" b="b"/>
            <a:pathLst>
              <a:path w="1016000" h="1574800">
                <a:moveTo>
                  <a:pt x="1016000" y="0"/>
                </a:moveTo>
                <a:lnTo>
                  <a:pt x="0" y="0"/>
                </a:lnTo>
                <a:lnTo>
                  <a:pt x="0" y="1574800"/>
                </a:lnTo>
                <a:lnTo>
                  <a:pt x="1016000" y="1574800"/>
                </a:lnTo>
                <a:lnTo>
                  <a:pt x="10160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0A74E1-1665-F449-9453-C1899D80B9AE}"/>
              </a:ext>
            </a:extLst>
          </p:cNvPr>
          <p:cNvSpPr txBox="1"/>
          <p:nvPr/>
        </p:nvSpPr>
        <p:spPr>
          <a:xfrm>
            <a:off x="0" y="1268727"/>
            <a:ext cx="113986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В организации процесса обучения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</a:rPr>
              <a:t>: предоставление инструментов / диагностических средств для профилирования студентов, определения индивидуальной траектории развития и др.</a:t>
            </a:r>
          </a:p>
          <a:p>
            <a:pPr marL="742950" lvl="1" indent="-28575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В образовательном процессе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</a:rPr>
              <a:t>: включение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HR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</a:rPr>
              <a:t> инструментов в курсы «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HR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</a:rPr>
              <a:t>цифровые технологии»,  «Цифровой проект», знакомство с методологиями и инструментами</a:t>
            </a:r>
          </a:p>
          <a:p>
            <a:pPr marL="742950" lvl="1" indent="-28575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В управлении программой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</a:rPr>
              <a:t>: демонстрация возможностей использования аналитики данных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9381F38B-02CF-7445-AD55-F337A65E1F25}"/>
              </a:ext>
            </a:extLst>
          </p:cNvPr>
          <p:cNvSpPr/>
          <p:nvPr/>
        </p:nvSpPr>
        <p:spPr>
          <a:xfrm>
            <a:off x="778933" y="889117"/>
            <a:ext cx="10677373" cy="37961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РОЛИ </a:t>
            </a:r>
            <a:r>
              <a:rPr lang="en-US" sz="2000" b="1" dirty="0">
                <a:solidFill>
                  <a:prstClr val="white"/>
                </a:solidFill>
                <a:latin typeface="Calibri"/>
              </a:rPr>
              <a:t>HR TECH </a:t>
            </a:r>
            <a:r>
              <a:rPr lang="ru-RU" sz="2000" b="1" dirty="0">
                <a:solidFill>
                  <a:prstClr val="white"/>
                </a:solidFill>
                <a:latin typeface="Calibri"/>
              </a:rPr>
              <a:t>ПАРТНЕРОВ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F63228B-C6E3-964F-A87B-3BBD468AE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253" y="4832941"/>
            <a:ext cx="1061873" cy="10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FDD5FD0B-067A-B140-83FA-CA95FDD58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369" y="3108005"/>
            <a:ext cx="1074212" cy="107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ECF3576-4949-5248-B90A-3C21E6D89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5408" y="3102098"/>
            <a:ext cx="2467477" cy="781368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F579752D-FDE2-6145-A26F-8CF555FF0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0" b="23185"/>
          <a:stretch/>
        </p:blipFill>
        <p:spPr bwMode="auto">
          <a:xfrm>
            <a:off x="5257215" y="4164234"/>
            <a:ext cx="2530187" cy="99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7A34C1EB-69BC-E149-BA5C-D4D2E1191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77" y="5247342"/>
            <a:ext cx="2625478" cy="75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296F5796-A404-544E-9510-261A574A2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91" y="3108005"/>
            <a:ext cx="2241791" cy="80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633" y="4074635"/>
            <a:ext cx="2310673" cy="4012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91" y="4271804"/>
            <a:ext cx="2076126" cy="97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7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/>
          <p:nvPr/>
        </p:nvSpPr>
        <p:spPr>
          <a:xfrm>
            <a:off x="934826" y="864336"/>
            <a:ext cx="8101593" cy="44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863" rIns="0" bIns="0" anchor="t" anchorCtr="0">
            <a:spAutoFit/>
          </a:bodyPr>
          <a:lstStyle/>
          <a:p>
            <a:pPr marL="12859"/>
            <a:r>
              <a:rPr lang="ru-RU" sz="2400" b="1" cap="all" spc="100" dirty="0">
                <a:latin typeface="Myriad Pro Black"/>
                <a:ea typeface="+mj-ea"/>
                <a:cs typeface="+mj-cs"/>
                <a:sym typeface="Open Sans ExtraBold"/>
              </a:rPr>
              <a:t>прием и Вступительные испытания</a:t>
            </a:r>
            <a:endParaRPr sz="2400" b="1" cap="all" spc="100" dirty="0">
              <a:latin typeface="Myriad Pro Black"/>
              <a:ea typeface="+mj-ea"/>
              <a:cs typeface="+mj-cs"/>
              <a:sym typeface="Open Sans ExtraBold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372534" y="1640060"/>
            <a:ext cx="4774820" cy="720588"/>
          </a:xfrm>
          <a:prstGeom prst="rect">
            <a:avLst/>
          </a:prstGeom>
          <a:solidFill>
            <a:srgbClr val="D2270E"/>
          </a:solidFill>
          <a:ln>
            <a:solidFill>
              <a:srgbClr val="D2270E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Подача документов</a:t>
            </a:r>
            <a:endParaRPr sz="12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8"/>
          <p:cNvSpPr txBox="1"/>
          <p:nvPr/>
        </p:nvSpPr>
        <p:spPr>
          <a:xfrm>
            <a:off x="5415431" y="2420544"/>
            <a:ext cx="6399849" cy="4845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38113" algn="ctr">
              <a:buClr>
                <a:srgbClr val="D2270E"/>
              </a:buClr>
            </a:pPr>
            <a:r>
              <a:rPr lang="ru-RU" sz="1400" b="1" dirty="0">
                <a:solidFill>
                  <a:schemeClr val="dk1"/>
                </a:solidFill>
                <a:cs typeface="Calibri"/>
              </a:rPr>
              <a:t>Отбор ведется совместно с компаниями-партнерами:</a:t>
            </a:r>
          </a:p>
          <a:p>
            <a:pPr marL="138113" algn="ctr">
              <a:buClr>
                <a:srgbClr val="D2270E"/>
              </a:buClr>
            </a:pPr>
            <a:r>
              <a:rPr lang="ru-RU" sz="1400" b="1" dirty="0">
                <a:solidFill>
                  <a:schemeClr val="dk1"/>
                </a:solidFill>
                <a:cs typeface="Calibri"/>
              </a:rPr>
              <a:t>их представители участвуют во вступительных собеседованиях</a:t>
            </a:r>
            <a:endParaRPr lang="en-US" sz="1400" b="1" dirty="0">
              <a:solidFill>
                <a:schemeClr val="dk1"/>
              </a:solidFill>
              <a:latin typeface="Calibri"/>
              <a:cs typeface="Calibri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27DD27CA-66BC-004D-B043-DF3082331947}"/>
              </a:ext>
            </a:extLst>
          </p:cNvPr>
          <p:cNvSpPr/>
          <p:nvPr/>
        </p:nvSpPr>
        <p:spPr>
          <a:xfrm>
            <a:off x="-16933" y="596144"/>
            <a:ext cx="778933" cy="965684"/>
          </a:xfrm>
          <a:custGeom>
            <a:avLst/>
            <a:gdLst/>
            <a:ahLst/>
            <a:cxnLst/>
            <a:rect l="l" t="t" r="r" b="b"/>
            <a:pathLst>
              <a:path w="1016000" h="1574800">
                <a:moveTo>
                  <a:pt x="1016000" y="0"/>
                </a:moveTo>
                <a:lnTo>
                  <a:pt x="0" y="0"/>
                </a:lnTo>
                <a:lnTo>
                  <a:pt x="0" y="1574800"/>
                </a:lnTo>
                <a:lnTo>
                  <a:pt x="1016000" y="1574800"/>
                </a:lnTo>
                <a:lnTo>
                  <a:pt x="10160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Google Shape;64;p8">
            <a:extLst>
              <a:ext uri="{FF2B5EF4-FFF2-40B4-BE49-F238E27FC236}">
                <a16:creationId xmlns:a16="http://schemas.microsoft.com/office/drawing/2014/main" id="{611F7B24-EC69-4545-B2C7-F12EC79AD9BC}"/>
              </a:ext>
            </a:extLst>
          </p:cNvPr>
          <p:cNvSpPr/>
          <p:nvPr/>
        </p:nvSpPr>
        <p:spPr>
          <a:xfrm>
            <a:off x="5415432" y="1640060"/>
            <a:ext cx="6399849" cy="7205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ru-RU" sz="1400" b="1" dirty="0">
                <a:latin typeface="Calibri"/>
                <a:cs typeface="Calibri"/>
                <a:sym typeface="Calibri"/>
              </a:rPr>
              <a:t>Для платных программ срок подачи документов</a:t>
            </a:r>
          </a:p>
          <a:p>
            <a:pPr algn="ctr"/>
            <a:r>
              <a:rPr lang="ru-RU" sz="1400" b="1" dirty="0">
                <a:latin typeface="Calibri"/>
                <a:cs typeface="Calibri"/>
                <a:sym typeface="Calibri"/>
              </a:rPr>
              <a:t> 20 июня – 19 августа</a:t>
            </a:r>
            <a:endParaRPr sz="1400" b="1" dirty="0">
              <a:latin typeface="Calibri"/>
              <a:cs typeface="Calibri"/>
              <a:sym typeface="Calibri"/>
            </a:endParaRPr>
          </a:p>
        </p:txBody>
      </p:sp>
      <p:sp>
        <p:nvSpPr>
          <p:cNvPr id="30" name="Google Shape;64;p8">
            <a:extLst>
              <a:ext uri="{FF2B5EF4-FFF2-40B4-BE49-F238E27FC236}">
                <a16:creationId xmlns:a16="http://schemas.microsoft.com/office/drawing/2014/main" id="{531C4870-3900-8046-BC75-DA699360C230}"/>
              </a:ext>
            </a:extLst>
          </p:cNvPr>
          <p:cNvSpPr/>
          <p:nvPr/>
        </p:nvSpPr>
        <p:spPr>
          <a:xfrm>
            <a:off x="372534" y="2443236"/>
            <a:ext cx="4774820" cy="3001771"/>
          </a:xfrm>
          <a:prstGeom prst="rect">
            <a:avLst/>
          </a:prstGeom>
          <a:solidFill>
            <a:srgbClr val="D2270E"/>
          </a:solidFill>
          <a:ln>
            <a:solidFill>
              <a:srgbClr val="D2270E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Специфика отбора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Документы загружаются в личный кабинет абитуриента на сайте приемной комиссии НИУ ВШЭ</a:t>
            </a:r>
            <a:endParaRPr sz="12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64;p8">
            <a:extLst>
              <a:ext uri="{FF2B5EF4-FFF2-40B4-BE49-F238E27FC236}">
                <a16:creationId xmlns:a16="http://schemas.microsoft.com/office/drawing/2014/main" id="{14C22F67-91CC-2948-9FAF-D68FCCBE8962}"/>
              </a:ext>
            </a:extLst>
          </p:cNvPr>
          <p:cNvSpPr/>
          <p:nvPr/>
        </p:nvSpPr>
        <p:spPr>
          <a:xfrm>
            <a:off x="5415434" y="2972535"/>
            <a:ext cx="1629214" cy="19356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ru-RU" sz="1400" b="1" dirty="0">
                <a:latin typeface="Calibri"/>
                <a:cs typeface="Calibri"/>
                <a:sym typeface="Calibri"/>
              </a:rPr>
              <a:t>Портфолио макс 100 баллов</a:t>
            </a:r>
            <a:endParaRPr sz="1400" b="1" dirty="0">
              <a:latin typeface="Calibri"/>
              <a:cs typeface="Calibri"/>
              <a:sym typeface="Calibri"/>
            </a:endParaRPr>
          </a:p>
        </p:txBody>
      </p:sp>
      <p:sp>
        <p:nvSpPr>
          <p:cNvPr id="32" name="Google Shape;64;p8">
            <a:extLst>
              <a:ext uri="{FF2B5EF4-FFF2-40B4-BE49-F238E27FC236}">
                <a16:creationId xmlns:a16="http://schemas.microsoft.com/office/drawing/2014/main" id="{C4802B5E-F787-BC4F-A063-8613F894C846}"/>
              </a:ext>
            </a:extLst>
          </p:cNvPr>
          <p:cNvSpPr/>
          <p:nvPr/>
        </p:nvSpPr>
        <p:spPr>
          <a:xfrm>
            <a:off x="7112002" y="4047049"/>
            <a:ext cx="4703281" cy="86112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ru-RU" sz="1400" b="1" dirty="0">
                <a:latin typeface="Calibri"/>
                <a:cs typeface="Calibri"/>
                <a:sym typeface="Calibri"/>
              </a:rPr>
              <a:t>Собеседование макс 40 баллов</a:t>
            </a:r>
            <a:endParaRPr lang="en-US" sz="1400" b="1" dirty="0">
              <a:latin typeface="Calibri"/>
              <a:cs typeface="Calibri"/>
              <a:sym typeface="Calibri"/>
            </a:endParaRPr>
          </a:p>
          <a:p>
            <a:pPr algn="ctr"/>
            <a:r>
              <a:rPr lang="ru-RU" sz="1200" dirty="0">
                <a:latin typeface="Calibri"/>
                <a:cs typeface="Calibri"/>
                <a:sym typeface="Calibri"/>
              </a:rPr>
              <a:t>Оценивается соответствие целевому профилю </a:t>
            </a:r>
            <a:endParaRPr sz="1200" dirty="0">
              <a:latin typeface="Calibri"/>
              <a:cs typeface="Calibri"/>
              <a:sym typeface="Calibri"/>
            </a:endParaRPr>
          </a:p>
        </p:txBody>
      </p:sp>
      <p:sp>
        <p:nvSpPr>
          <p:cNvPr id="33" name="Google Shape;64;p8">
            <a:extLst>
              <a:ext uri="{FF2B5EF4-FFF2-40B4-BE49-F238E27FC236}">
                <a16:creationId xmlns:a16="http://schemas.microsoft.com/office/drawing/2014/main" id="{DB835E56-95A6-7C46-91D0-1BF98109EBE8}"/>
              </a:ext>
            </a:extLst>
          </p:cNvPr>
          <p:cNvSpPr/>
          <p:nvPr/>
        </p:nvSpPr>
        <p:spPr>
          <a:xfrm>
            <a:off x="5415432" y="5002066"/>
            <a:ext cx="6399851" cy="4429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ru-RU" sz="1400" b="1" dirty="0">
                <a:latin typeface="Calibri"/>
                <a:cs typeface="Calibri"/>
                <a:sym typeface="Calibri"/>
              </a:rPr>
              <a:t>Тест по английскому языку – не ниже В2</a:t>
            </a:r>
            <a:endParaRPr sz="1400" b="1" dirty="0">
              <a:latin typeface="Calibri"/>
              <a:cs typeface="Calibri"/>
              <a:sym typeface="Calibri"/>
            </a:endParaRPr>
          </a:p>
        </p:txBody>
      </p:sp>
      <p:sp>
        <p:nvSpPr>
          <p:cNvPr id="34" name="Google Shape;64;p8">
            <a:extLst>
              <a:ext uri="{FF2B5EF4-FFF2-40B4-BE49-F238E27FC236}">
                <a16:creationId xmlns:a16="http://schemas.microsoft.com/office/drawing/2014/main" id="{8BD71235-0EE5-0946-B8BF-072DB9FD85A9}"/>
              </a:ext>
            </a:extLst>
          </p:cNvPr>
          <p:cNvSpPr/>
          <p:nvPr/>
        </p:nvSpPr>
        <p:spPr>
          <a:xfrm>
            <a:off x="7112003" y="2960474"/>
            <a:ext cx="4703280" cy="10178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Calibri"/>
                <a:cs typeface="Calibri"/>
                <a:sym typeface="Calibri"/>
              </a:rPr>
              <a:t> </a:t>
            </a:r>
            <a:r>
              <a:rPr lang="ru-RU" sz="1100" dirty="0"/>
              <a:t>Документы об образовании – 10 баллов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Свидетельства о профессиональных достижениях – 10 баллов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Мотивационное письмо в формате видео-представления – 20 баллов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Решение профильного кейса – 20 баллов </a:t>
            </a:r>
          </a:p>
        </p:txBody>
      </p:sp>
      <p:sp>
        <p:nvSpPr>
          <p:cNvPr id="12" name="Google Shape;64;p8">
            <a:extLst>
              <a:ext uri="{FF2B5EF4-FFF2-40B4-BE49-F238E27FC236}">
                <a16:creationId xmlns:a16="http://schemas.microsoft.com/office/drawing/2014/main" id="{48C5F736-23B2-8338-C144-F07E9C5DF7F6}"/>
              </a:ext>
            </a:extLst>
          </p:cNvPr>
          <p:cNvSpPr/>
          <p:nvPr/>
        </p:nvSpPr>
        <p:spPr>
          <a:xfrm>
            <a:off x="372534" y="5571577"/>
            <a:ext cx="4774820" cy="720588"/>
          </a:xfrm>
          <a:prstGeom prst="rect">
            <a:avLst/>
          </a:prstGeom>
          <a:solidFill>
            <a:srgbClr val="D2270E"/>
          </a:solidFill>
          <a:ln>
            <a:solidFill>
              <a:srgbClr val="D2270E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Зачисление на программу и заключение договоров</a:t>
            </a:r>
            <a:endParaRPr sz="12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64;p8">
            <a:extLst>
              <a:ext uri="{FF2B5EF4-FFF2-40B4-BE49-F238E27FC236}">
                <a16:creationId xmlns:a16="http://schemas.microsoft.com/office/drawing/2014/main" id="{98B0B3B4-2B20-85CA-D502-092B0867E5B7}"/>
              </a:ext>
            </a:extLst>
          </p:cNvPr>
          <p:cNvSpPr/>
          <p:nvPr/>
        </p:nvSpPr>
        <p:spPr>
          <a:xfrm>
            <a:off x="5415432" y="5571577"/>
            <a:ext cx="6399849" cy="7205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ru-RU" sz="1400" b="1" dirty="0">
                <a:latin typeface="Calibri"/>
                <a:cs typeface="Calibri"/>
                <a:sym typeface="Calibri"/>
              </a:rPr>
              <a:t>До 25 августа</a:t>
            </a:r>
            <a:endParaRPr sz="1400" b="1" dirty="0"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3667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28F2C39-061C-2140-9C2F-A2AFC913844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9</a:t>
            </a:fld>
            <a:endParaRPr lang="ru-RU"/>
          </a:p>
        </p:txBody>
      </p:sp>
      <p:grpSp>
        <p:nvGrpSpPr>
          <p:cNvPr id="21" name="Group 24">
            <a:extLst>
              <a:ext uri="{FF2B5EF4-FFF2-40B4-BE49-F238E27FC236}">
                <a16:creationId xmlns:a16="http://schemas.microsoft.com/office/drawing/2014/main" id="{ADCB9456-AC91-0A4E-9C7A-537C6369634A}"/>
              </a:ext>
            </a:extLst>
          </p:cNvPr>
          <p:cNvGrpSpPr/>
          <p:nvPr/>
        </p:nvGrpSpPr>
        <p:grpSpPr>
          <a:xfrm>
            <a:off x="3838004" y="1614543"/>
            <a:ext cx="4125175" cy="4250962"/>
            <a:chOff x="2811060" y="1743894"/>
            <a:chExt cx="4125175" cy="4061115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5CCFCD1E-E410-6745-AE3A-C6EC64B220AC}"/>
                </a:ext>
              </a:extLst>
            </p:cNvPr>
            <p:cNvSpPr>
              <a:spLocks/>
            </p:cNvSpPr>
            <p:nvPr/>
          </p:nvSpPr>
          <p:spPr bwMode="gray">
            <a:xfrm>
              <a:off x="2811060" y="3813039"/>
              <a:ext cx="2010130" cy="1991970"/>
            </a:xfrm>
            <a:custGeom>
              <a:avLst/>
              <a:gdLst>
                <a:gd name="T0" fmla="*/ 1373933492 w 285"/>
                <a:gd name="T1" fmla="*/ 997671888 h 286"/>
                <a:gd name="T2" fmla="*/ 669170444 w 285"/>
                <a:gd name="T3" fmla="*/ 0 h 286"/>
                <a:gd name="T4" fmla="*/ 0 w 285"/>
                <a:gd name="T5" fmla="*/ 0 h 286"/>
                <a:gd name="T6" fmla="*/ 2028864394 w 285"/>
                <a:gd name="T7" fmla="*/ 1729296545 h 286"/>
                <a:gd name="T8" fmla="*/ 2028864394 w 285"/>
                <a:gd name="T9" fmla="*/ 1160927192 h 286"/>
                <a:gd name="T10" fmla="*/ 1373933492 w 285"/>
                <a:gd name="T11" fmla="*/ 997671888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5"/>
                <a:gd name="T19" fmla="*/ 0 h 286"/>
                <a:gd name="T20" fmla="*/ 285 w 285"/>
                <a:gd name="T21" fmla="*/ 286 h 2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5" h="286">
                  <a:moveTo>
                    <a:pt x="193" y="165"/>
                  </a:moveTo>
                  <a:cubicBezTo>
                    <a:pt x="132" y="130"/>
                    <a:pt x="97" y="66"/>
                    <a:pt x="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56"/>
                    <a:pt x="129" y="282"/>
                    <a:pt x="285" y="286"/>
                  </a:cubicBezTo>
                  <a:cubicBezTo>
                    <a:pt x="285" y="192"/>
                    <a:pt x="285" y="192"/>
                    <a:pt x="285" y="192"/>
                  </a:cubicBezTo>
                  <a:cubicBezTo>
                    <a:pt x="254" y="190"/>
                    <a:pt x="222" y="182"/>
                    <a:pt x="193" y="165"/>
                  </a:cubicBezTo>
                  <a:close/>
                </a:path>
              </a:pathLst>
            </a:custGeom>
            <a:solidFill>
              <a:srgbClr val="602320"/>
            </a:solidFill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42462536-8DD0-2A4C-A6E8-E85BA0EF2D81}"/>
                </a:ext>
              </a:extLst>
            </p:cNvPr>
            <p:cNvSpPr>
              <a:spLocks/>
            </p:cNvSpPr>
            <p:nvPr/>
          </p:nvSpPr>
          <p:spPr bwMode="gray">
            <a:xfrm>
              <a:off x="2811060" y="1743894"/>
              <a:ext cx="2010130" cy="1987473"/>
            </a:xfrm>
            <a:custGeom>
              <a:avLst/>
              <a:gdLst>
                <a:gd name="T0" fmla="*/ 861378669 w 285"/>
                <a:gd name="T1" fmla="*/ 1169874221 h 285"/>
                <a:gd name="T2" fmla="*/ 2028864394 w 285"/>
                <a:gd name="T3" fmla="*/ 569784630 h 285"/>
                <a:gd name="T4" fmla="*/ 2028864394 w 285"/>
                <a:gd name="T5" fmla="*/ 0 h 285"/>
                <a:gd name="T6" fmla="*/ 0 w 285"/>
                <a:gd name="T7" fmla="*/ 1727536036 h 285"/>
                <a:gd name="T8" fmla="*/ 669170444 w 285"/>
                <a:gd name="T9" fmla="*/ 1727536036 h 285"/>
                <a:gd name="T10" fmla="*/ 861378669 w 285"/>
                <a:gd name="T11" fmla="*/ 1169874221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5"/>
                <a:gd name="T19" fmla="*/ 0 h 285"/>
                <a:gd name="T20" fmla="*/ 285 w 285"/>
                <a:gd name="T21" fmla="*/ 285 h 2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5" h="285">
                  <a:moveTo>
                    <a:pt x="121" y="193"/>
                  </a:moveTo>
                  <a:cubicBezTo>
                    <a:pt x="156" y="132"/>
                    <a:pt x="219" y="96"/>
                    <a:pt x="285" y="94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129" y="3"/>
                    <a:pt x="4" y="129"/>
                    <a:pt x="0" y="285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53"/>
                    <a:pt x="104" y="222"/>
                    <a:pt x="121" y="193"/>
                  </a:cubicBezTo>
                  <a:close/>
                </a:path>
              </a:pathLst>
            </a:custGeom>
            <a:solidFill>
              <a:srgbClr val="EB8C00"/>
            </a:solidFill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335E2029-FB87-F549-A50E-1453F8733D50}"/>
                </a:ext>
              </a:extLst>
            </p:cNvPr>
            <p:cNvSpPr>
              <a:spLocks/>
            </p:cNvSpPr>
            <p:nvPr/>
          </p:nvSpPr>
          <p:spPr bwMode="gray">
            <a:xfrm>
              <a:off x="4926105" y="1743894"/>
              <a:ext cx="2010130" cy="1987473"/>
            </a:xfrm>
            <a:custGeom>
              <a:avLst/>
              <a:gdLst>
                <a:gd name="T0" fmla="*/ 654930735 w 285"/>
                <a:gd name="T1" fmla="*/ 727383383 h 285"/>
                <a:gd name="T2" fmla="*/ 1359693782 w 285"/>
                <a:gd name="T3" fmla="*/ 1727536036 h 285"/>
                <a:gd name="T4" fmla="*/ 2028864394 w 285"/>
                <a:gd name="T5" fmla="*/ 1727536036 h 285"/>
                <a:gd name="T6" fmla="*/ 0 w 285"/>
                <a:gd name="T7" fmla="*/ 0 h 285"/>
                <a:gd name="T8" fmla="*/ 0 w 285"/>
                <a:gd name="T9" fmla="*/ 569784630 h 285"/>
                <a:gd name="T10" fmla="*/ 654930735 w 285"/>
                <a:gd name="T11" fmla="*/ 727383383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5"/>
                <a:gd name="T19" fmla="*/ 0 h 285"/>
                <a:gd name="T20" fmla="*/ 285 w 285"/>
                <a:gd name="T21" fmla="*/ 285 h 2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5" h="285">
                  <a:moveTo>
                    <a:pt x="92" y="120"/>
                  </a:moveTo>
                  <a:cubicBezTo>
                    <a:pt x="153" y="156"/>
                    <a:pt x="188" y="219"/>
                    <a:pt x="191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1" y="129"/>
                    <a:pt x="156" y="3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95"/>
                    <a:pt x="63" y="104"/>
                    <a:pt x="92" y="120"/>
                  </a:cubicBezTo>
                  <a:close/>
                </a:path>
              </a:pathLst>
            </a:custGeom>
            <a:solidFill>
              <a:srgbClr val="DC6900"/>
            </a:solidFill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B34905-B25A-624C-B1EB-E6AFD76F8BEF}"/>
                </a:ext>
              </a:extLst>
            </p:cNvPr>
            <p:cNvSpPr>
              <a:spLocks/>
            </p:cNvSpPr>
            <p:nvPr/>
          </p:nvSpPr>
          <p:spPr bwMode="gray">
            <a:xfrm>
              <a:off x="4926105" y="3813039"/>
              <a:ext cx="2010130" cy="1991970"/>
            </a:xfrm>
            <a:custGeom>
              <a:avLst/>
              <a:gdLst>
                <a:gd name="T0" fmla="*/ 1167485724 w 285"/>
                <a:gd name="T1" fmla="*/ 556276031 h 286"/>
                <a:gd name="T2" fmla="*/ 0 w 285"/>
                <a:gd name="T3" fmla="*/ 1154880609 h 286"/>
                <a:gd name="T4" fmla="*/ 0 w 285"/>
                <a:gd name="T5" fmla="*/ 1729296545 h 286"/>
                <a:gd name="T6" fmla="*/ 2028864394 w 285"/>
                <a:gd name="T7" fmla="*/ 0 h 286"/>
                <a:gd name="T8" fmla="*/ 1359693782 w 285"/>
                <a:gd name="T9" fmla="*/ 0 h 286"/>
                <a:gd name="T10" fmla="*/ 1167485724 w 285"/>
                <a:gd name="T11" fmla="*/ 556276031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5"/>
                <a:gd name="T19" fmla="*/ 0 h 286"/>
                <a:gd name="T20" fmla="*/ 285 w 285"/>
                <a:gd name="T21" fmla="*/ 286 h 2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5" h="286">
                  <a:moveTo>
                    <a:pt x="164" y="92"/>
                  </a:moveTo>
                  <a:cubicBezTo>
                    <a:pt x="129" y="154"/>
                    <a:pt x="66" y="189"/>
                    <a:pt x="0" y="191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156" y="282"/>
                    <a:pt x="282" y="156"/>
                    <a:pt x="285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0" y="32"/>
                    <a:pt x="181" y="63"/>
                    <a:pt x="164" y="92"/>
                  </a:cubicBezTo>
                  <a:close/>
                </a:path>
              </a:pathLst>
            </a:custGeom>
            <a:solidFill>
              <a:srgbClr val="A32020"/>
            </a:solidFill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6" name="Freeform 29">
            <a:extLst>
              <a:ext uri="{FF2B5EF4-FFF2-40B4-BE49-F238E27FC236}">
                <a16:creationId xmlns:a16="http://schemas.microsoft.com/office/drawing/2014/main" id="{2973C589-6324-3049-BD37-C224C4102607}"/>
              </a:ext>
            </a:extLst>
          </p:cNvPr>
          <p:cNvSpPr/>
          <p:nvPr/>
        </p:nvSpPr>
        <p:spPr>
          <a:xfrm>
            <a:off x="6879058" y="1568103"/>
            <a:ext cx="3343643" cy="212252"/>
          </a:xfrm>
          <a:custGeom>
            <a:avLst/>
            <a:gdLst>
              <a:gd name="connsiteX0" fmla="*/ 0 w 733245"/>
              <a:gd name="connsiteY0" fmla="*/ 198407 h 198407"/>
              <a:gd name="connsiteX1" fmla="*/ 198407 w 733245"/>
              <a:gd name="connsiteY1" fmla="*/ 0 h 198407"/>
              <a:gd name="connsiteX2" fmla="*/ 733245 w 733245"/>
              <a:gd name="connsiteY2" fmla="*/ 0 h 198407"/>
              <a:gd name="connsiteX0" fmla="*/ 0 w 733245"/>
              <a:gd name="connsiteY0" fmla="*/ 198407 h 198407"/>
              <a:gd name="connsiteX1" fmla="*/ 37531 w 733245"/>
              <a:gd name="connsiteY1" fmla="*/ 0 h 198407"/>
              <a:gd name="connsiteX2" fmla="*/ 733245 w 733245"/>
              <a:gd name="connsiteY2" fmla="*/ 0 h 19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245" h="198407">
                <a:moveTo>
                  <a:pt x="0" y="198407"/>
                </a:moveTo>
                <a:lnTo>
                  <a:pt x="37531" y="0"/>
                </a:lnTo>
                <a:lnTo>
                  <a:pt x="733245" y="0"/>
                </a:lnTo>
              </a:path>
            </a:pathLst>
          </a:custGeom>
          <a:noFill/>
          <a:ln w="19050" cap="flat" cmpd="sng" algn="ctr">
            <a:solidFill>
              <a:srgbClr val="DC69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0DBC260C-7779-4743-B122-9E677D11E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9934" y="1614543"/>
            <a:ext cx="3756457" cy="174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798513" eaLnBrk="0" hangingPunct="0">
              <a:spcAft>
                <a:spcPts val="200"/>
              </a:spcAft>
              <a:defRPr/>
            </a:pPr>
            <a:r>
              <a:rPr lang="ru-RU" sz="1400" b="1" i="1" kern="0" dirty="0">
                <a:solidFill>
                  <a:srgbClr val="DC6900"/>
                </a:solidFill>
                <a:latin typeface="Georgia" pitchFamily="18" charset="0"/>
                <a:cs typeface="Arial" charset="0"/>
              </a:rPr>
              <a:t>Лидерство в цифровой среде</a:t>
            </a:r>
            <a:endParaRPr lang="en-GB" sz="1400" b="1" i="1" kern="0" dirty="0">
              <a:solidFill>
                <a:srgbClr val="DC6900"/>
              </a:solidFill>
              <a:latin typeface="Georgia" pitchFamily="18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Современные концепции лидерства: лидерство в цифровой среде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Обучение и развитие персонала в цифровой среде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Управление знаниями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Управление брендом работодателя в цифровой среде</a:t>
            </a:r>
          </a:p>
        </p:txBody>
      </p:sp>
      <p:sp>
        <p:nvSpPr>
          <p:cNvPr id="28" name="Freeform 31">
            <a:extLst>
              <a:ext uri="{FF2B5EF4-FFF2-40B4-BE49-F238E27FC236}">
                <a16:creationId xmlns:a16="http://schemas.microsoft.com/office/drawing/2014/main" id="{8A4EE1F7-F4EA-B74A-9DD8-8EF84EF93481}"/>
              </a:ext>
            </a:extLst>
          </p:cNvPr>
          <p:cNvSpPr/>
          <p:nvPr/>
        </p:nvSpPr>
        <p:spPr>
          <a:xfrm flipH="1">
            <a:off x="1591648" y="1568103"/>
            <a:ext cx="3343643" cy="212252"/>
          </a:xfrm>
          <a:custGeom>
            <a:avLst/>
            <a:gdLst>
              <a:gd name="connsiteX0" fmla="*/ 0 w 733245"/>
              <a:gd name="connsiteY0" fmla="*/ 198407 h 198407"/>
              <a:gd name="connsiteX1" fmla="*/ 198407 w 733245"/>
              <a:gd name="connsiteY1" fmla="*/ 0 h 198407"/>
              <a:gd name="connsiteX2" fmla="*/ 733245 w 733245"/>
              <a:gd name="connsiteY2" fmla="*/ 0 h 198407"/>
              <a:gd name="connsiteX0" fmla="*/ 0 w 733245"/>
              <a:gd name="connsiteY0" fmla="*/ 198407 h 198407"/>
              <a:gd name="connsiteX1" fmla="*/ 37531 w 733245"/>
              <a:gd name="connsiteY1" fmla="*/ 0 h 198407"/>
              <a:gd name="connsiteX2" fmla="*/ 733245 w 733245"/>
              <a:gd name="connsiteY2" fmla="*/ 0 h 19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245" h="198407">
                <a:moveTo>
                  <a:pt x="0" y="198407"/>
                </a:moveTo>
                <a:lnTo>
                  <a:pt x="37531" y="0"/>
                </a:lnTo>
                <a:lnTo>
                  <a:pt x="733245" y="0"/>
                </a:lnTo>
              </a:path>
            </a:pathLst>
          </a:custGeom>
          <a:noFill/>
          <a:ln w="19050" cap="flat" cmpd="sng" algn="ctr">
            <a:solidFill>
              <a:srgbClr val="EB8C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E5B4776E-505F-D946-9FA4-F27CE5678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9" y="1672842"/>
            <a:ext cx="3707047" cy="218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798513" eaLnBrk="0" hangingPunct="0">
              <a:spcAft>
                <a:spcPts val="200"/>
              </a:spcAft>
              <a:defRPr/>
            </a:pPr>
            <a:r>
              <a:rPr lang="ru-RU" sz="1400" b="1" i="1" kern="0" dirty="0">
                <a:solidFill>
                  <a:srgbClr val="EB8C00"/>
                </a:solidFill>
                <a:latin typeface="Georgia" pitchFamily="18" charset="0"/>
                <a:cs typeface="Arial" charset="0"/>
              </a:rPr>
              <a:t>Стратегический </a:t>
            </a:r>
            <a:r>
              <a:rPr lang="en-US" sz="1400" b="1" i="1" kern="0" dirty="0">
                <a:solidFill>
                  <a:srgbClr val="EB8C00"/>
                </a:solidFill>
                <a:latin typeface="Georgia" pitchFamily="18" charset="0"/>
                <a:cs typeface="Arial" charset="0"/>
              </a:rPr>
              <a:t>HR</a:t>
            </a:r>
            <a:endParaRPr lang="en-GB" sz="1400" b="1" i="1" kern="0" dirty="0">
              <a:solidFill>
                <a:srgbClr val="EB8C00"/>
              </a:solidFill>
              <a:latin typeface="Georgia" pitchFamily="18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Стратегии УЧР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Управление изменениями и организационное развитие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Оценка эффективности УЧР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Финансовый менеджмент: финансовый анализ и бюджетирование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/>
              <a:t>Орг.дизайн</a:t>
            </a:r>
            <a:r>
              <a:rPr lang="ru-RU" sz="1400" dirty="0"/>
              <a:t> и ресурсное планирование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Компенсации и льготы</a:t>
            </a:r>
          </a:p>
          <a:p>
            <a:pPr marL="180975" indent="-180975" defTabSz="798513" eaLnBrk="0" hangingPunct="0">
              <a:spcAft>
                <a:spcPts val="200"/>
              </a:spcAft>
              <a:buFont typeface="Arial" pitchFamily="34" charset="0"/>
              <a:buChar char="•"/>
              <a:defRPr/>
            </a:pPr>
            <a:endParaRPr lang="en-GB" sz="1400" kern="0" dirty="0">
              <a:solidFill>
                <a:srgbClr val="000000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30" name="Freeform 33">
            <a:extLst>
              <a:ext uri="{FF2B5EF4-FFF2-40B4-BE49-F238E27FC236}">
                <a16:creationId xmlns:a16="http://schemas.microsoft.com/office/drawing/2014/main" id="{50F43F4A-ECC8-4347-BD14-57ED4E09EE0A}"/>
              </a:ext>
            </a:extLst>
          </p:cNvPr>
          <p:cNvSpPr/>
          <p:nvPr/>
        </p:nvSpPr>
        <p:spPr>
          <a:xfrm flipH="1" flipV="1">
            <a:off x="1591648" y="5748871"/>
            <a:ext cx="3343643" cy="212252"/>
          </a:xfrm>
          <a:custGeom>
            <a:avLst/>
            <a:gdLst>
              <a:gd name="connsiteX0" fmla="*/ 0 w 733245"/>
              <a:gd name="connsiteY0" fmla="*/ 198407 h 198407"/>
              <a:gd name="connsiteX1" fmla="*/ 198407 w 733245"/>
              <a:gd name="connsiteY1" fmla="*/ 0 h 198407"/>
              <a:gd name="connsiteX2" fmla="*/ 733245 w 733245"/>
              <a:gd name="connsiteY2" fmla="*/ 0 h 198407"/>
              <a:gd name="connsiteX0" fmla="*/ 0 w 733245"/>
              <a:gd name="connsiteY0" fmla="*/ 198407 h 198407"/>
              <a:gd name="connsiteX1" fmla="*/ 37531 w 733245"/>
              <a:gd name="connsiteY1" fmla="*/ 0 h 198407"/>
              <a:gd name="connsiteX2" fmla="*/ 733245 w 733245"/>
              <a:gd name="connsiteY2" fmla="*/ 0 h 19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245" h="198407">
                <a:moveTo>
                  <a:pt x="0" y="198407"/>
                </a:moveTo>
                <a:lnTo>
                  <a:pt x="37531" y="0"/>
                </a:lnTo>
                <a:lnTo>
                  <a:pt x="733245" y="0"/>
                </a:lnTo>
              </a:path>
            </a:pathLst>
          </a:custGeom>
          <a:noFill/>
          <a:ln w="19050" cap="flat" cmpd="sng" algn="ctr">
            <a:solidFill>
              <a:srgbClr val="60232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AC59C8DF-F78D-D24E-A405-591EE66FE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32" y="4403171"/>
            <a:ext cx="3707047" cy="153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798513" eaLnBrk="0" hangingPunct="0">
              <a:spcAft>
                <a:spcPts val="200"/>
              </a:spcAft>
              <a:defRPr/>
            </a:pPr>
            <a:r>
              <a:rPr lang="ru-RU" sz="1400" b="1" i="1" kern="0" dirty="0">
                <a:solidFill>
                  <a:srgbClr val="602320"/>
                </a:solidFill>
                <a:latin typeface="Georgia" pitchFamily="18" charset="0"/>
                <a:cs typeface="Arial" charset="0"/>
              </a:rPr>
              <a:t>Цифровая трансформация </a:t>
            </a:r>
            <a:r>
              <a:rPr lang="en-GB" sz="1400" b="1" i="1" kern="0" dirty="0">
                <a:solidFill>
                  <a:srgbClr val="602320"/>
                </a:solidFill>
                <a:latin typeface="Georgia" pitchFamily="18" charset="0"/>
                <a:cs typeface="Arial" charset="0"/>
              </a:rPr>
              <a:t>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Цифровая трансформация УЧР, управление БП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Цифровые </a:t>
            </a:r>
            <a:r>
              <a:rPr lang="en-US" sz="1400" dirty="0"/>
              <a:t>HR </a:t>
            </a:r>
            <a:r>
              <a:rPr lang="ru-RU" sz="1400" dirty="0"/>
              <a:t>технологии и </a:t>
            </a:r>
            <a:r>
              <a:rPr lang="en-US" sz="1400" dirty="0"/>
              <a:t>HR</a:t>
            </a:r>
            <a:r>
              <a:rPr lang="ru-RU" sz="1400" dirty="0"/>
              <a:t> инструменты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Agile</a:t>
            </a:r>
            <a:r>
              <a:rPr lang="ru-RU" sz="1400" dirty="0"/>
              <a:t> методология и дизайн-мышление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Управление </a:t>
            </a:r>
            <a:r>
              <a:rPr lang="en-US" sz="1400" dirty="0"/>
              <a:t>HR</a:t>
            </a:r>
            <a:r>
              <a:rPr lang="ru-RU" sz="1400" dirty="0"/>
              <a:t> продуктом в цифровой среде</a:t>
            </a:r>
          </a:p>
        </p:txBody>
      </p:sp>
      <p:sp>
        <p:nvSpPr>
          <p:cNvPr id="32" name="Freeform 35">
            <a:extLst>
              <a:ext uri="{FF2B5EF4-FFF2-40B4-BE49-F238E27FC236}">
                <a16:creationId xmlns:a16="http://schemas.microsoft.com/office/drawing/2014/main" id="{96DAF7D3-ACC5-034C-BB8A-97941F544507}"/>
              </a:ext>
            </a:extLst>
          </p:cNvPr>
          <p:cNvSpPr/>
          <p:nvPr/>
        </p:nvSpPr>
        <p:spPr>
          <a:xfrm flipV="1">
            <a:off x="6879058" y="5748871"/>
            <a:ext cx="3343643" cy="212252"/>
          </a:xfrm>
          <a:custGeom>
            <a:avLst/>
            <a:gdLst>
              <a:gd name="connsiteX0" fmla="*/ 0 w 733245"/>
              <a:gd name="connsiteY0" fmla="*/ 198407 h 198407"/>
              <a:gd name="connsiteX1" fmla="*/ 198407 w 733245"/>
              <a:gd name="connsiteY1" fmla="*/ 0 h 198407"/>
              <a:gd name="connsiteX2" fmla="*/ 733245 w 733245"/>
              <a:gd name="connsiteY2" fmla="*/ 0 h 198407"/>
              <a:gd name="connsiteX0" fmla="*/ 0 w 733245"/>
              <a:gd name="connsiteY0" fmla="*/ 198407 h 198407"/>
              <a:gd name="connsiteX1" fmla="*/ 37531 w 733245"/>
              <a:gd name="connsiteY1" fmla="*/ 0 h 198407"/>
              <a:gd name="connsiteX2" fmla="*/ 733245 w 733245"/>
              <a:gd name="connsiteY2" fmla="*/ 0 h 19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245" h="198407">
                <a:moveTo>
                  <a:pt x="0" y="198407"/>
                </a:moveTo>
                <a:lnTo>
                  <a:pt x="37531" y="0"/>
                </a:lnTo>
                <a:lnTo>
                  <a:pt x="733245" y="0"/>
                </a:lnTo>
              </a:path>
            </a:pathLst>
          </a:custGeom>
          <a:noFill/>
          <a:ln w="19050" cap="flat" cmpd="sng" algn="ctr">
            <a:solidFill>
              <a:srgbClr val="A3202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D0005073-109B-0242-8B53-3BDEEAAC4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7327" y="4709305"/>
            <a:ext cx="3441421" cy="88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798513" eaLnBrk="0" hangingPunct="0">
              <a:spcAft>
                <a:spcPts val="200"/>
              </a:spcAft>
              <a:defRPr/>
            </a:pPr>
            <a:r>
              <a:rPr lang="en-GB" sz="1400" b="1" i="1" kern="0" dirty="0">
                <a:solidFill>
                  <a:srgbClr val="A32020"/>
                </a:solidFill>
                <a:latin typeface="Georgia" pitchFamily="18" charset="0"/>
                <a:cs typeface="Arial" charset="0"/>
              </a:rPr>
              <a:t>HR  </a:t>
            </a:r>
            <a:r>
              <a:rPr lang="ru-RU" sz="1400" b="1" i="1" kern="0" dirty="0">
                <a:solidFill>
                  <a:srgbClr val="A32020"/>
                </a:solidFill>
                <a:latin typeface="Georgia" pitchFamily="18" charset="0"/>
                <a:cs typeface="Arial" charset="0"/>
              </a:rPr>
              <a:t>аналитика, </a:t>
            </a:r>
            <a:r>
              <a:rPr lang="en-US" sz="1400" b="1" i="1" kern="0" dirty="0">
                <a:solidFill>
                  <a:srgbClr val="A32020"/>
                </a:solidFill>
                <a:latin typeface="Georgia" pitchFamily="18" charset="0"/>
                <a:cs typeface="Arial" charset="0"/>
              </a:rPr>
              <a:t>people </a:t>
            </a:r>
            <a:r>
              <a:rPr lang="ru-RU" sz="1400" b="1" i="1" kern="0" dirty="0">
                <a:solidFill>
                  <a:srgbClr val="A32020"/>
                </a:solidFill>
                <a:latin typeface="Georgia" pitchFamily="18" charset="0"/>
                <a:cs typeface="Arial" charset="0"/>
              </a:rPr>
              <a:t>аналитика</a:t>
            </a:r>
            <a:endParaRPr lang="en-GB" sz="1400" b="1" i="1" kern="0" dirty="0">
              <a:solidFill>
                <a:srgbClr val="A32020"/>
              </a:solidFill>
              <a:latin typeface="Georgia" pitchFamily="18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Методы исследования и анализа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HR </a:t>
            </a:r>
            <a:r>
              <a:rPr lang="ru-RU" sz="1400" dirty="0"/>
              <a:t>аналитика: Базовые и продвинутые методы</a:t>
            </a:r>
            <a:r>
              <a:rPr lang="en-US" sz="1400" dirty="0"/>
              <a:t> </a:t>
            </a:r>
            <a:endParaRPr lang="ru-RU" sz="1400" dirty="0"/>
          </a:p>
        </p:txBody>
      </p:sp>
      <p:sp>
        <p:nvSpPr>
          <p:cNvPr id="34" name="Rectangle 37">
            <a:extLst>
              <a:ext uri="{FF2B5EF4-FFF2-40B4-BE49-F238E27FC236}">
                <a16:creationId xmlns:a16="http://schemas.microsoft.com/office/drawing/2014/main" id="{F56D7224-1B57-1A48-96FC-16D3FAAB3D47}"/>
              </a:ext>
            </a:extLst>
          </p:cNvPr>
          <p:cNvSpPr/>
          <p:nvPr/>
        </p:nvSpPr>
        <p:spPr>
          <a:xfrm>
            <a:off x="4598732" y="3544789"/>
            <a:ext cx="26092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18824"/>
            <a:r>
              <a:rPr lang="ru-RU" sz="2000" b="1" i="1" dirty="0">
                <a:solidFill>
                  <a:srgbClr val="000000"/>
                </a:solidFill>
                <a:latin typeface="Georgia"/>
              </a:rPr>
              <a:t>Цифровая компания</a:t>
            </a:r>
            <a:endParaRPr lang="en-GB" sz="2000" b="1" i="1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5" name="Rectangle 38">
            <a:extLst>
              <a:ext uri="{FF2B5EF4-FFF2-40B4-BE49-F238E27FC236}">
                <a16:creationId xmlns:a16="http://schemas.microsoft.com/office/drawing/2014/main" id="{B3BB33EF-8004-934E-A2F4-C201028F2DE7}"/>
              </a:ext>
            </a:extLst>
          </p:cNvPr>
          <p:cNvSpPr/>
          <p:nvPr/>
        </p:nvSpPr>
        <p:spPr>
          <a:xfrm rot="18815338">
            <a:off x="4173001" y="2284403"/>
            <a:ext cx="2350531" cy="1800200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 defTabSz="798513" eaLnBrk="0" hangingPunct="0">
              <a:spcAft>
                <a:spcPts val="200"/>
              </a:spcAft>
              <a:defRPr/>
            </a:pPr>
            <a:r>
              <a:rPr lang="en-GB" sz="1600" b="1" kern="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 </a:t>
            </a:r>
            <a:r>
              <a:rPr lang="ru-RU" sz="1600" b="1" kern="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Стратегический УЧР</a:t>
            </a:r>
            <a:endParaRPr lang="en-GB" sz="1600" b="1" kern="0" dirty="0">
              <a:solidFill>
                <a:srgbClr val="FFFFFF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36" name="Rectangle 39">
            <a:extLst>
              <a:ext uri="{FF2B5EF4-FFF2-40B4-BE49-F238E27FC236}">
                <a16:creationId xmlns:a16="http://schemas.microsoft.com/office/drawing/2014/main" id="{F6C656C0-2596-3544-AB10-DCAF1CA318B0}"/>
              </a:ext>
            </a:extLst>
          </p:cNvPr>
          <p:cNvSpPr/>
          <p:nvPr/>
        </p:nvSpPr>
        <p:spPr>
          <a:xfrm rot="2941930">
            <a:off x="5231712" y="2250000"/>
            <a:ext cx="2350531" cy="1800200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 defTabSz="798513" eaLnBrk="0" hangingPunct="0">
              <a:spcAft>
                <a:spcPts val="200"/>
              </a:spcAft>
              <a:defRPr/>
            </a:pPr>
            <a:r>
              <a:rPr lang="ru-RU" sz="1600" b="1" kern="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Лидерство в</a:t>
            </a:r>
          </a:p>
          <a:p>
            <a:pPr algn="ctr" defTabSz="798513" eaLnBrk="0" hangingPunct="0">
              <a:spcAft>
                <a:spcPts val="200"/>
              </a:spcAft>
              <a:defRPr/>
            </a:pPr>
            <a:r>
              <a:rPr lang="ru-RU" sz="1600" b="1" kern="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Цифровой среде</a:t>
            </a:r>
            <a:endParaRPr lang="en-GB" sz="1600" b="1" kern="0" dirty="0">
              <a:solidFill>
                <a:srgbClr val="FFFFFF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37" name="Rectangle 40">
            <a:extLst>
              <a:ext uri="{FF2B5EF4-FFF2-40B4-BE49-F238E27FC236}">
                <a16:creationId xmlns:a16="http://schemas.microsoft.com/office/drawing/2014/main" id="{0A7FFB69-E8AC-5649-9203-7C9301D4150D}"/>
              </a:ext>
            </a:extLst>
          </p:cNvPr>
          <p:cNvSpPr/>
          <p:nvPr/>
        </p:nvSpPr>
        <p:spPr>
          <a:xfrm rot="2701602">
            <a:off x="4123998" y="3307427"/>
            <a:ext cx="2350531" cy="1800200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 defTabSz="798513" eaLnBrk="0" hangingPunct="0">
              <a:spcAft>
                <a:spcPts val="200"/>
              </a:spcAft>
              <a:defRPr/>
            </a:pPr>
            <a:r>
              <a:rPr lang="ru-RU" sz="1600" b="1" kern="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Цифровая </a:t>
            </a:r>
          </a:p>
          <a:p>
            <a:pPr algn="ctr" defTabSz="798513" eaLnBrk="0" hangingPunct="0">
              <a:spcAft>
                <a:spcPts val="200"/>
              </a:spcAft>
              <a:defRPr/>
            </a:pPr>
            <a:r>
              <a:rPr lang="ru-RU" sz="1600" b="1" kern="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Трансформация </a:t>
            </a:r>
            <a:r>
              <a:rPr lang="en-US" sz="1600" b="1" kern="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HR</a:t>
            </a:r>
            <a:endParaRPr lang="en-GB" sz="1600" b="1" kern="0" dirty="0">
              <a:solidFill>
                <a:srgbClr val="FFFFFF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38" name="Rectangle 41">
            <a:extLst>
              <a:ext uri="{FF2B5EF4-FFF2-40B4-BE49-F238E27FC236}">
                <a16:creationId xmlns:a16="http://schemas.microsoft.com/office/drawing/2014/main" id="{DBDADF8B-0368-CC4A-879A-5BC5277B333F}"/>
              </a:ext>
            </a:extLst>
          </p:cNvPr>
          <p:cNvSpPr/>
          <p:nvPr/>
        </p:nvSpPr>
        <p:spPr>
          <a:xfrm rot="18781003">
            <a:off x="5222368" y="3490302"/>
            <a:ext cx="2350531" cy="1800200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 defTabSz="798513" eaLnBrk="0" hangingPunct="0">
              <a:spcAft>
                <a:spcPts val="200"/>
              </a:spcAft>
              <a:defRPr/>
            </a:pPr>
            <a:r>
              <a:rPr lang="en-GB" sz="1600" b="1" kern="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HR</a:t>
            </a:r>
            <a:r>
              <a:rPr lang="ru-RU" sz="1600" b="1" kern="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аналитика</a:t>
            </a:r>
          </a:p>
          <a:p>
            <a:pPr algn="ctr" defTabSz="798513" eaLnBrk="0" hangingPunct="0">
              <a:spcAft>
                <a:spcPts val="200"/>
              </a:spcAft>
              <a:defRPr/>
            </a:pPr>
            <a:r>
              <a:rPr lang="en-GB" sz="1600" b="1" kern="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People </a:t>
            </a:r>
            <a:r>
              <a:rPr lang="ru-RU" sz="1600" b="1" kern="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аналитика</a:t>
            </a:r>
            <a:endParaRPr lang="en-GB" sz="1600" b="1" kern="0" dirty="0">
              <a:solidFill>
                <a:srgbClr val="FFFFFF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39" name="Очень крутой заголовок…">
            <a:extLst>
              <a:ext uri="{FF2B5EF4-FFF2-40B4-BE49-F238E27FC236}">
                <a16:creationId xmlns:a16="http://schemas.microsoft.com/office/drawing/2014/main" id="{78A95A89-E6B1-DE40-BF9A-20ACD7C31413}"/>
              </a:ext>
            </a:extLst>
          </p:cNvPr>
          <p:cNvSpPr txBox="1"/>
          <p:nvPr/>
        </p:nvSpPr>
        <p:spPr>
          <a:xfrm>
            <a:off x="848758" y="214398"/>
            <a:ext cx="10153128" cy="561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 Black"/>
              </a:rPr>
              <a:t>Элементы учебного плана (</a:t>
            </a:r>
            <a:r>
              <a:rPr lang="en-GB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 Black"/>
              </a:rPr>
              <a:t>Major)</a:t>
            </a:r>
            <a:endParaRPr lang="ru-RU" sz="2700" b="1" cap="all" dirty="0">
              <a:solidFill>
                <a:schemeClr val="tx1">
                  <a:lumMod val="95000"/>
                  <a:lumOff val="5000"/>
                </a:schemeClr>
              </a:solidFill>
              <a:sym typeface="Arial Narrow"/>
            </a:endParaRPr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38C5FB9C-0D04-1746-8CDA-95E715186A98}"/>
              </a:ext>
            </a:extLst>
          </p:cNvPr>
          <p:cNvSpPr/>
          <p:nvPr/>
        </p:nvSpPr>
        <p:spPr>
          <a:xfrm>
            <a:off x="0" y="101134"/>
            <a:ext cx="778933" cy="663288"/>
          </a:xfrm>
          <a:custGeom>
            <a:avLst/>
            <a:gdLst/>
            <a:ahLst/>
            <a:cxnLst/>
            <a:rect l="l" t="t" r="r" b="b"/>
            <a:pathLst>
              <a:path w="1016000" h="1574800">
                <a:moveTo>
                  <a:pt x="1016000" y="0"/>
                </a:moveTo>
                <a:lnTo>
                  <a:pt x="0" y="0"/>
                </a:lnTo>
                <a:lnTo>
                  <a:pt x="0" y="1574800"/>
                </a:lnTo>
                <a:lnTo>
                  <a:pt x="1016000" y="1574800"/>
                </a:lnTo>
                <a:lnTo>
                  <a:pt x="10160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971808"/>
      </p:ext>
    </p:extLst>
  </p:cSld>
  <p:clrMapOvr>
    <a:masterClrMapping/>
  </p:clrMapOvr>
  <p:transition spd="med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Комплекс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563_TF22378848.potx" id="{6DCD0967-A04E-431F-9EF9-3DF61BC4AB39}" vid="{943180A9-332B-48B8-BEA3-0C7B70DB3063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1EAB5F-88FC-4FAE-AE3C-037A3C365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8A2F88-55C5-4ED1-9541-807C65424763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71af3243-3dd4-4a8d-8c0d-dd76da1f02a5"/>
    <ds:schemaRef ds:uri="http://www.w3.org/XML/1998/namespace"/>
    <ds:schemaRef ds:uri="16c05727-aa75-4e4a-9b5f-8a80a116589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Комплекс</Template>
  <TotalTime>16958</TotalTime>
  <Words>1157</Words>
  <Application>Microsoft Office PowerPoint</Application>
  <PresentationFormat>Широкоэкранный</PresentationFormat>
  <Paragraphs>189</Paragraphs>
  <Slides>13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7" baseType="lpstr">
      <vt:lpstr>Arial</vt:lpstr>
      <vt:lpstr>Arial Narrow</vt:lpstr>
      <vt:lpstr>Calibri</vt:lpstr>
      <vt:lpstr>Georgia</vt:lpstr>
      <vt:lpstr>Myriad Pro</vt:lpstr>
      <vt:lpstr>Myriad Pro Black</vt:lpstr>
      <vt:lpstr>Open Sans ExtraBold</vt:lpstr>
      <vt:lpstr>Times New Roman</vt:lpstr>
      <vt:lpstr>Tw Cen MT</vt:lpstr>
      <vt:lpstr>Tw Cen MT Condensed</vt:lpstr>
      <vt:lpstr>Wingdings</vt:lpstr>
      <vt:lpstr>Wingdings 3</vt:lpstr>
      <vt:lpstr>Office Theme</vt:lpstr>
      <vt:lpstr>1_Комплекс</vt:lpstr>
      <vt:lpstr>Презентация PowerPoint</vt:lpstr>
      <vt:lpstr>КЛЮЧЕВЫЕ ПАРАМЕТРЫ ПРОГРАММЫ</vt:lpstr>
      <vt:lpstr>Возможные Роли выпускника В HR</vt:lpstr>
      <vt:lpstr>Презентация PowerPoint</vt:lpstr>
      <vt:lpstr>Презентация PowerPoint</vt:lpstr>
      <vt:lpstr>ЭКОСИСТЕМА ПРОГРАММЫ </vt:lpstr>
      <vt:lpstr>ЭКОСИСТЕМА ПРОГРАММЫ: ТЕХНОЛОГИЧЕСКИЕ ПАРТНЕРЫ </vt:lpstr>
      <vt:lpstr>Презентация PowerPoint</vt:lpstr>
      <vt:lpstr>Презентация PowerPoint</vt:lpstr>
      <vt:lpstr>Презентация PowerPoint</vt:lpstr>
      <vt:lpstr>ОСОБЕННОСТИ ОРГАНИЗАЦИИ УЧЕБНОГО ПРОЦЕССА (1)</vt:lpstr>
      <vt:lpstr>ОСОБЕННОСТИ ОРГАНИЗАЦИИ УЧЕБНОГО ПРОЦЕССА (2)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человеческими ресурсами</dc:title>
  <dc:creator>Olga Mondrus</dc:creator>
  <cp:lastModifiedBy>Кузнецова Наталья Владимировна</cp:lastModifiedBy>
  <cp:revision>482</cp:revision>
  <dcterms:created xsi:type="dcterms:W3CDTF">2021-05-11T07:51:29Z</dcterms:created>
  <dcterms:modified xsi:type="dcterms:W3CDTF">2022-12-26T16:19:51Z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